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0"/>
  </p:notesMasterIdLst>
  <p:sldIdLst>
    <p:sldId id="256" r:id="rId2"/>
    <p:sldId id="260" r:id="rId3"/>
    <p:sldId id="258" r:id="rId4"/>
    <p:sldId id="257" r:id="rId5"/>
    <p:sldId id="297" r:id="rId6"/>
    <p:sldId id="259" r:id="rId7"/>
    <p:sldId id="261" r:id="rId8"/>
    <p:sldId id="263" r:id="rId9"/>
    <p:sldId id="262" r:id="rId10"/>
    <p:sldId id="299" r:id="rId11"/>
    <p:sldId id="301" r:id="rId12"/>
    <p:sldId id="271" r:id="rId13"/>
    <p:sldId id="269" r:id="rId14"/>
    <p:sldId id="295" r:id="rId15"/>
    <p:sldId id="282" r:id="rId16"/>
    <p:sldId id="270" r:id="rId17"/>
    <p:sldId id="300" r:id="rId18"/>
    <p:sldId id="296" r:id="rId19"/>
    <p:sldId id="272" r:id="rId20"/>
    <p:sldId id="273" r:id="rId21"/>
    <p:sldId id="274" r:id="rId22"/>
    <p:sldId id="275" r:id="rId23"/>
    <p:sldId id="276" r:id="rId24"/>
    <p:sldId id="278" r:id="rId25"/>
    <p:sldId id="279" r:id="rId26"/>
    <p:sldId id="280" r:id="rId27"/>
    <p:sldId id="283" r:id="rId28"/>
    <p:sldId id="290" r:id="rId29"/>
    <p:sldId id="284" r:id="rId30"/>
    <p:sldId id="285" r:id="rId31"/>
    <p:sldId id="286" r:id="rId32"/>
    <p:sldId id="287" r:id="rId33"/>
    <p:sldId id="288" r:id="rId34"/>
    <p:sldId id="289" r:id="rId35"/>
    <p:sldId id="291" r:id="rId36"/>
    <p:sldId id="292" r:id="rId37"/>
    <p:sldId id="293" r:id="rId38"/>
    <p:sldId id="294" r:id="rId39"/>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3201"/>
    <p:restoredTop sz="72925"/>
  </p:normalViewPr>
  <p:slideViewPr>
    <p:cSldViewPr snapToGrid="0" snapToObjects="1">
      <p:cViewPr varScale="1">
        <p:scale>
          <a:sx n="91" d="100"/>
          <a:sy n="91" d="100"/>
        </p:scale>
        <p:origin x="560"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E75182-76CF-564F-947C-19123E22F84F}" type="datetimeFigureOut">
              <a:rPr lang="en-US" smtClean="0"/>
              <a:t>9/8/24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17E919-F0C9-3242-B799-B1AECE335238}" type="slidenum">
              <a:rPr lang="en-US" smtClean="0"/>
              <a:t>‹#›</a:t>
            </a:fld>
            <a:endParaRPr lang="en-US"/>
          </a:p>
        </p:txBody>
      </p:sp>
    </p:spTree>
    <p:extLst>
      <p:ext uri="{BB962C8B-B14F-4D97-AF65-F5344CB8AC3E}">
        <p14:creationId xmlns:p14="http://schemas.microsoft.com/office/powerpoint/2010/main" val="34153473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17E919-F0C9-3242-B799-B1AECE335238}" type="slidenum">
              <a:rPr lang="en-US" smtClean="0"/>
              <a:t>1</a:t>
            </a:fld>
            <a:endParaRPr lang="en-US"/>
          </a:p>
        </p:txBody>
      </p:sp>
    </p:spTree>
    <p:extLst>
      <p:ext uri="{BB962C8B-B14F-4D97-AF65-F5344CB8AC3E}">
        <p14:creationId xmlns:p14="http://schemas.microsoft.com/office/powerpoint/2010/main" val="5962593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17E919-F0C9-3242-B799-B1AECE335238}" type="slidenum">
              <a:rPr lang="en-US" smtClean="0"/>
              <a:t>22</a:t>
            </a:fld>
            <a:endParaRPr lang="en-US"/>
          </a:p>
        </p:txBody>
      </p:sp>
    </p:spTree>
    <p:extLst>
      <p:ext uri="{BB962C8B-B14F-4D97-AF65-F5344CB8AC3E}">
        <p14:creationId xmlns:p14="http://schemas.microsoft.com/office/powerpoint/2010/main" val="23630939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dirty="0">
                <a:solidFill>
                  <a:schemeClr val="tx1"/>
                </a:solidFill>
                <a:effectLst/>
                <a:latin typeface="+mn-lt"/>
                <a:ea typeface="+mn-ea"/>
                <a:cs typeface="+mn-cs"/>
              </a:rPr>
              <a:t>\</a:t>
            </a:r>
            <a:r>
              <a:rPr lang="nb-NO" sz="1200" kern="1200" dirty="0" err="1">
                <a:solidFill>
                  <a:schemeClr val="tx1"/>
                </a:solidFill>
                <a:effectLst/>
                <a:latin typeface="+mn-lt"/>
                <a:ea typeface="+mn-ea"/>
                <a:cs typeface="+mn-cs"/>
              </a:rPr>
              <a:t>mathbb</a:t>
            </a:r>
            <a:r>
              <a:rPr lang="nb-NO" sz="1200" kern="1200" dirty="0">
                <a:solidFill>
                  <a:schemeClr val="tx1"/>
                </a:solidFill>
                <a:effectLst/>
                <a:latin typeface="+mn-lt"/>
                <a:ea typeface="+mn-ea"/>
                <a:cs typeface="+mn-cs"/>
              </a:rPr>
              <a:t>{C} = \{ \; x + \</a:t>
            </a:r>
            <a:r>
              <a:rPr lang="nb-NO" sz="1200" kern="1200" dirty="0" err="1">
                <a:solidFill>
                  <a:schemeClr val="tx1"/>
                </a:solidFill>
                <a:effectLst/>
                <a:latin typeface="+mn-lt"/>
                <a:ea typeface="+mn-ea"/>
                <a:cs typeface="+mn-cs"/>
              </a:rPr>
              <a:t>mathrm</a:t>
            </a:r>
            <a:r>
              <a:rPr lang="nb-NO" sz="1200" kern="1200" dirty="0">
                <a:solidFill>
                  <a:schemeClr val="tx1"/>
                </a:solidFill>
                <a:effectLst/>
                <a:latin typeface="+mn-lt"/>
                <a:ea typeface="+mn-ea"/>
                <a:cs typeface="+mn-cs"/>
              </a:rPr>
              <a:t>{i} b \;\</a:t>
            </a:r>
            <a:r>
              <a:rPr lang="nb-NO" sz="1200" kern="1200" dirty="0" err="1">
                <a:solidFill>
                  <a:schemeClr val="tx1"/>
                </a:solidFill>
                <a:effectLst/>
                <a:latin typeface="+mn-lt"/>
                <a:ea typeface="+mn-ea"/>
                <a:cs typeface="+mn-cs"/>
              </a:rPr>
              <a:t>mid</a:t>
            </a:r>
            <a:r>
              <a:rPr lang="nb-NO" sz="1200" kern="1200" dirty="0">
                <a:solidFill>
                  <a:schemeClr val="tx1"/>
                </a:solidFill>
                <a:effectLst/>
                <a:latin typeface="+mn-lt"/>
                <a:ea typeface="+mn-ea"/>
                <a:cs typeface="+mn-cs"/>
              </a:rPr>
              <a:t>\; a,\, b \in \</a:t>
            </a:r>
            <a:r>
              <a:rPr lang="nb-NO" sz="1200" kern="1200" dirty="0" err="1">
                <a:solidFill>
                  <a:schemeClr val="tx1"/>
                </a:solidFill>
                <a:effectLst/>
                <a:latin typeface="+mn-lt"/>
                <a:ea typeface="+mn-ea"/>
                <a:cs typeface="+mn-cs"/>
              </a:rPr>
              <a:t>mathbb</a:t>
            </a:r>
            <a:r>
              <a:rPr lang="nb-NO" sz="1200" kern="1200" dirty="0">
                <a:solidFill>
                  <a:schemeClr val="tx1"/>
                </a:solidFill>
                <a:effectLst/>
                <a:latin typeface="+mn-lt"/>
                <a:ea typeface="+mn-ea"/>
                <a:cs typeface="+mn-cs"/>
              </a:rPr>
              <a:t>{R}\; \}, \</a:t>
            </a:r>
            <a:r>
              <a:rPr lang="nb-NO" sz="1200" kern="1200" dirty="0" err="1">
                <a:solidFill>
                  <a:schemeClr val="tx1"/>
                </a:solidFill>
                <a:effectLst/>
                <a:latin typeface="+mn-lt"/>
                <a:ea typeface="+mn-ea"/>
                <a:cs typeface="+mn-cs"/>
              </a:rPr>
              <a:t>qquad</a:t>
            </a:r>
            <a:r>
              <a:rPr lang="nb-NO" sz="1200" kern="1200" dirty="0">
                <a:solidFill>
                  <a:schemeClr val="tx1"/>
                </a:solidFill>
                <a:effectLst/>
                <a:latin typeface="+mn-lt"/>
                <a:ea typeface="+mn-ea"/>
                <a:cs typeface="+mn-cs"/>
              </a:rPr>
              <a:t> \</a:t>
            </a:r>
            <a:r>
              <a:rPr lang="nb-NO" sz="1200" kern="1200" dirty="0" err="1">
                <a:solidFill>
                  <a:schemeClr val="tx1"/>
                </a:solidFill>
                <a:effectLst/>
                <a:latin typeface="+mn-lt"/>
                <a:ea typeface="+mn-ea"/>
                <a:cs typeface="+mn-cs"/>
              </a:rPr>
              <a:t>mathrm</a:t>
            </a:r>
            <a:r>
              <a:rPr lang="nb-NO" sz="1200" kern="1200" dirty="0">
                <a:solidFill>
                  <a:schemeClr val="tx1"/>
                </a:solidFill>
                <a:effectLst/>
                <a:latin typeface="+mn-lt"/>
                <a:ea typeface="+mn-ea"/>
                <a:cs typeface="+mn-cs"/>
              </a:rPr>
              <a:t>{i}^2 = -1</a:t>
            </a:r>
          </a:p>
          <a:p>
            <a:endParaRPr lang="en-US" dirty="0"/>
          </a:p>
        </p:txBody>
      </p:sp>
      <p:sp>
        <p:nvSpPr>
          <p:cNvPr id="4" name="Slide Number Placeholder 3"/>
          <p:cNvSpPr>
            <a:spLocks noGrp="1"/>
          </p:cNvSpPr>
          <p:nvPr>
            <p:ph type="sldNum" sz="quarter" idx="5"/>
          </p:nvPr>
        </p:nvSpPr>
        <p:spPr/>
        <p:txBody>
          <a:bodyPr/>
          <a:lstStyle/>
          <a:p>
            <a:fld id="{5617E919-F0C9-3242-B799-B1AECE335238}" type="slidenum">
              <a:rPr lang="en-US" smtClean="0"/>
              <a:t>23</a:t>
            </a:fld>
            <a:endParaRPr lang="en-US"/>
          </a:p>
        </p:txBody>
      </p:sp>
    </p:spTree>
    <p:extLst>
      <p:ext uri="{BB962C8B-B14F-4D97-AF65-F5344CB8AC3E}">
        <p14:creationId xmlns:p14="http://schemas.microsoft.com/office/powerpoint/2010/main" val="41365443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sz="1200" kern="1200" dirty="0">
                <a:solidFill>
                  <a:schemeClr val="tx1"/>
                </a:solidFill>
                <a:effectLst/>
                <a:latin typeface="+mn-lt"/>
                <a:ea typeface="+mn-ea"/>
                <a:cs typeface="+mn-cs"/>
              </a:rPr>
              <a:t>%(</a:t>
            </a:r>
            <a:r>
              <a:rPr lang="nb-NO" sz="1200" kern="1200" dirty="0" err="1">
                <a:solidFill>
                  <a:schemeClr val="tx1"/>
                </a:solidFill>
                <a:effectLst/>
                <a:latin typeface="+mn-lt"/>
                <a:ea typeface="+mn-ea"/>
                <a:cs typeface="+mn-cs"/>
              </a:rPr>
              <a:t>x,y</a:t>
            </a:r>
            <a:r>
              <a:rPr lang="nb-NO" sz="1200" kern="1200" dirty="0">
                <a:solidFill>
                  <a:schemeClr val="tx1"/>
                </a:solidFill>
                <a:effectLst/>
                <a:latin typeface="+mn-lt"/>
                <a:ea typeface="+mn-ea"/>
                <a:cs typeface="+mn-cs"/>
              </a:rPr>
              <a:t>) \in \</a:t>
            </a:r>
            <a:r>
              <a:rPr lang="nb-NO" sz="1200" kern="1200" dirty="0" err="1">
                <a:solidFill>
                  <a:schemeClr val="tx1"/>
                </a:solidFill>
                <a:effectLst/>
                <a:latin typeface="+mn-lt"/>
                <a:ea typeface="+mn-ea"/>
                <a:cs typeface="+mn-cs"/>
              </a:rPr>
              <a:t>mathbb</a:t>
            </a:r>
            <a:r>
              <a:rPr lang="nb-NO" sz="1200" kern="1200" dirty="0">
                <a:solidFill>
                  <a:schemeClr val="tx1"/>
                </a:solidFill>
                <a:effectLst/>
                <a:latin typeface="+mn-lt"/>
                <a:ea typeface="+mn-ea"/>
                <a:cs typeface="+mn-cs"/>
              </a:rPr>
              <a:t>{R}^2 , \</a:t>
            </a:r>
            <a:r>
              <a:rPr lang="nb-NO" sz="1200" kern="1200" dirty="0" err="1">
                <a:solidFill>
                  <a:schemeClr val="tx1"/>
                </a:solidFill>
                <a:effectLst/>
                <a:latin typeface="+mn-lt"/>
                <a:ea typeface="+mn-ea"/>
                <a:cs typeface="+mn-cs"/>
              </a:rPr>
              <a:t>quad</a:t>
            </a:r>
            <a:r>
              <a:rPr lang="nb-NO" sz="1200" kern="1200" dirty="0">
                <a:solidFill>
                  <a:schemeClr val="tx1"/>
                </a:solidFill>
                <a:effectLst/>
                <a:latin typeface="+mn-lt"/>
                <a:ea typeface="+mn-ea"/>
                <a:cs typeface="+mn-cs"/>
              </a:rPr>
              <a:t> x, y \in \</a:t>
            </a:r>
            <a:r>
              <a:rPr lang="nb-NO" sz="1200" kern="1200" dirty="0" err="1">
                <a:solidFill>
                  <a:schemeClr val="tx1"/>
                </a:solidFill>
                <a:effectLst/>
                <a:latin typeface="+mn-lt"/>
                <a:ea typeface="+mn-ea"/>
                <a:cs typeface="+mn-cs"/>
              </a:rPr>
              <a:t>mathbb</a:t>
            </a:r>
            <a:r>
              <a:rPr lang="nb-NO" sz="1200" kern="1200" dirty="0">
                <a:solidFill>
                  <a:schemeClr val="tx1"/>
                </a:solidFill>
                <a:effectLst/>
                <a:latin typeface="+mn-lt"/>
                <a:ea typeface="+mn-ea"/>
                <a:cs typeface="+mn-cs"/>
              </a:rPr>
              <a:t>{R}</a:t>
            </a:r>
          </a:p>
          <a:p>
            <a:r>
              <a:rPr lang="nb-NO" sz="1200" kern="1200" dirty="0">
                <a:solidFill>
                  <a:schemeClr val="tx1"/>
                </a:solidFill>
                <a:effectLst/>
                <a:latin typeface="+mn-lt"/>
                <a:ea typeface="+mn-ea"/>
                <a:cs typeface="+mn-cs"/>
              </a:rPr>
              <a:t>%(</a:t>
            </a:r>
            <a:r>
              <a:rPr lang="nb-NO" sz="1200" kern="1200" dirty="0" err="1">
                <a:solidFill>
                  <a:schemeClr val="tx1"/>
                </a:solidFill>
                <a:effectLst/>
                <a:latin typeface="+mn-lt"/>
                <a:ea typeface="+mn-ea"/>
                <a:cs typeface="+mn-cs"/>
              </a:rPr>
              <a:t>x,y,z</a:t>
            </a:r>
            <a:r>
              <a:rPr lang="nb-NO" sz="1200" kern="1200" dirty="0">
                <a:solidFill>
                  <a:schemeClr val="tx1"/>
                </a:solidFill>
                <a:effectLst/>
                <a:latin typeface="+mn-lt"/>
                <a:ea typeface="+mn-ea"/>
                <a:cs typeface="+mn-cs"/>
              </a:rPr>
              <a:t>) \in \</a:t>
            </a:r>
            <a:r>
              <a:rPr lang="nb-NO" sz="1200" kern="1200" dirty="0" err="1">
                <a:solidFill>
                  <a:schemeClr val="tx1"/>
                </a:solidFill>
                <a:effectLst/>
                <a:latin typeface="+mn-lt"/>
                <a:ea typeface="+mn-ea"/>
                <a:cs typeface="+mn-cs"/>
              </a:rPr>
              <a:t>mathbb</a:t>
            </a:r>
            <a:r>
              <a:rPr lang="nb-NO" sz="1200" kern="1200" dirty="0">
                <a:solidFill>
                  <a:schemeClr val="tx1"/>
                </a:solidFill>
                <a:effectLst/>
                <a:latin typeface="+mn-lt"/>
                <a:ea typeface="+mn-ea"/>
                <a:cs typeface="+mn-cs"/>
              </a:rPr>
              <a:t>{R}^3 , \</a:t>
            </a:r>
            <a:r>
              <a:rPr lang="nb-NO" sz="1200" kern="1200" dirty="0" err="1">
                <a:solidFill>
                  <a:schemeClr val="tx1"/>
                </a:solidFill>
                <a:effectLst/>
                <a:latin typeface="+mn-lt"/>
                <a:ea typeface="+mn-ea"/>
                <a:cs typeface="+mn-cs"/>
              </a:rPr>
              <a:t>quad</a:t>
            </a:r>
            <a:r>
              <a:rPr lang="nb-NO" sz="1200" kern="1200" dirty="0">
                <a:solidFill>
                  <a:schemeClr val="tx1"/>
                </a:solidFill>
                <a:effectLst/>
                <a:latin typeface="+mn-lt"/>
                <a:ea typeface="+mn-ea"/>
                <a:cs typeface="+mn-cs"/>
              </a:rPr>
              <a:t> x, y, z \in \</a:t>
            </a:r>
            <a:r>
              <a:rPr lang="nb-NO" sz="1200" kern="1200" dirty="0" err="1">
                <a:solidFill>
                  <a:schemeClr val="tx1"/>
                </a:solidFill>
                <a:effectLst/>
                <a:latin typeface="+mn-lt"/>
                <a:ea typeface="+mn-ea"/>
                <a:cs typeface="+mn-cs"/>
              </a:rPr>
              <a:t>mathbb</a:t>
            </a:r>
            <a:r>
              <a:rPr lang="nb-NO" sz="1200" kern="1200" dirty="0">
                <a:solidFill>
                  <a:schemeClr val="tx1"/>
                </a:solidFill>
                <a:effectLst/>
                <a:latin typeface="+mn-lt"/>
                <a:ea typeface="+mn-ea"/>
                <a:cs typeface="+mn-cs"/>
              </a:rPr>
              <a:t>{R}</a:t>
            </a:r>
          </a:p>
          <a:p>
            <a:r>
              <a:rPr lang="nb-NO" sz="1200" kern="1200" dirty="0">
                <a:solidFill>
                  <a:schemeClr val="tx1"/>
                </a:solidFill>
                <a:effectLst/>
                <a:latin typeface="+mn-lt"/>
                <a:ea typeface="+mn-ea"/>
                <a:cs typeface="+mn-cs"/>
              </a:rPr>
              <a:t>%(x_1,x_2,\</a:t>
            </a:r>
            <a:r>
              <a:rPr lang="nb-NO" sz="1200" kern="1200" dirty="0" err="1">
                <a:solidFill>
                  <a:schemeClr val="tx1"/>
                </a:solidFill>
                <a:effectLst/>
                <a:latin typeface="+mn-lt"/>
                <a:ea typeface="+mn-ea"/>
                <a:cs typeface="+mn-cs"/>
              </a:rPr>
              <a:t>cdots,x_n</a:t>
            </a:r>
            <a:r>
              <a:rPr lang="nb-NO" sz="1200" kern="1200" dirty="0">
                <a:solidFill>
                  <a:schemeClr val="tx1"/>
                </a:solidFill>
                <a:effectLst/>
                <a:latin typeface="+mn-lt"/>
                <a:ea typeface="+mn-ea"/>
                <a:cs typeface="+mn-cs"/>
              </a:rPr>
              <a:t>) \in \</a:t>
            </a:r>
            <a:r>
              <a:rPr lang="nb-NO" sz="1200" kern="1200" dirty="0" err="1">
                <a:solidFill>
                  <a:schemeClr val="tx1"/>
                </a:solidFill>
                <a:effectLst/>
                <a:latin typeface="+mn-lt"/>
                <a:ea typeface="+mn-ea"/>
                <a:cs typeface="+mn-cs"/>
              </a:rPr>
              <a:t>mathbb</a:t>
            </a:r>
            <a:r>
              <a:rPr lang="nb-NO" sz="1200" kern="1200" dirty="0">
                <a:solidFill>
                  <a:schemeClr val="tx1"/>
                </a:solidFill>
                <a:effectLst/>
                <a:latin typeface="+mn-lt"/>
                <a:ea typeface="+mn-ea"/>
                <a:cs typeface="+mn-cs"/>
              </a:rPr>
              <a:t>{R}^n </a:t>
            </a:r>
          </a:p>
          <a:p>
            <a:r>
              <a:rPr lang="nb-NO" sz="1200" kern="1200" dirty="0">
                <a:solidFill>
                  <a:schemeClr val="tx1"/>
                </a:solidFill>
                <a:effectLst/>
                <a:latin typeface="+mn-lt"/>
                <a:ea typeface="+mn-ea"/>
                <a:cs typeface="+mn-cs"/>
              </a:rPr>
              <a:t>(z_1,z_2,\</a:t>
            </a:r>
            <a:r>
              <a:rPr lang="nb-NO" sz="1200" kern="1200" dirty="0" err="1">
                <a:solidFill>
                  <a:schemeClr val="tx1"/>
                </a:solidFill>
                <a:effectLst/>
                <a:latin typeface="+mn-lt"/>
                <a:ea typeface="+mn-ea"/>
                <a:cs typeface="+mn-cs"/>
              </a:rPr>
              <a:t>cdots,z_n</a:t>
            </a:r>
            <a:r>
              <a:rPr lang="nb-NO" sz="1200" kern="1200" dirty="0">
                <a:solidFill>
                  <a:schemeClr val="tx1"/>
                </a:solidFill>
                <a:effectLst/>
                <a:latin typeface="+mn-lt"/>
                <a:ea typeface="+mn-ea"/>
                <a:cs typeface="+mn-cs"/>
              </a:rPr>
              <a:t>) \in \</a:t>
            </a:r>
            <a:r>
              <a:rPr lang="nb-NO" sz="1200" kern="1200" dirty="0" err="1">
                <a:solidFill>
                  <a:schemeClr val="tx1"/>
                </a:solidFill>
                <a:effectLst/>
                <a:latin typeface="+mn-lt"/>
                <a:ea typeface="+mn-ea"/>
                <a:cs typeface="+mn-cs"/>
              </a:rPr>
              <a:t>mathbb</a:t>
            </a:r>
            <a:r>
              <a:rPr lang="nb-NO" sz="1200" kern="1200" dirty="0">
                <a:solidFill>
                  <a:schemeClr val="tx1"/>
                </a:solidFill>
                <a:effectLst/>
                <a:latin typeface="+mn-lt"/>
                <a:ea typeface="+mn-ea"/>
                <a:cs typeface="+mn-cs"/>
              </a:rPr>
              <a:t>{C}^n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dirty="0">
                <a:solidFill>
                  <a:schemeClr val="tx1"/>
                </a:solidFill>
                <a:effectLst/>
                <a:latin typeface="+mn-lt"/>
                <a:ea typeface="+mn-ea"/>
                <a:cs typeface="+mn-cs"/>
              </a:rPr>
              <a:t>\</a:t>
            </a:r>
            <a:r>
              <a:rPr lang="nb-NO" sz="1200" kern="1200" dirty="0" err="1">
                <a:solidFill>
                  <a:schemeClr val="tx1"/>
                </a:solidFill>
                <a:effectLst/>
                <a:latin typeface="+mn-lt"/>
                <a:ea typeface="+mn-ea"/>
                <a:cs typeface="+mn-cs"/>
              </a:rPr>
              <a:t>mathbf</a:t>
            </a:r>
            <a:r>
              <a:rPr lang="nb-NO" sz="1200" kern="1200" dirty="0">
                <a:solidFill>
                  <a:schemeClr val="tx1"/>
                </a:solidFill>
                <a:effectLst/>
                <a:latin typeface="+mn-lt"/>
                <a:ea typeface="+mn-ea"/>
                <a:cs typeface="+mn-cs"/>
              </a:rPr>
              <a:t>{x} = \</a:t>
            </a:r>
            <a:r>
              <a:rPr lang="nb-NO" sz="1200" kern="1200" dirty="0" err="1">
                <a:solidFill>
                  <a:schemeClr val="tx1"/>
                </a:solidFill>
                <a:effectLst/>
                <a:latin typeface="+mn-lt"/>
                <a:ea typeface="+mn-ea"/>
                <a:cs typeface="+mn-cs"/>
              </a:rPr>
              <a:t>begin</a:t>
            </a:r>
            <a:r>
              <a:rPr lang="nb-NO" sz="1200" kern="1200" dirty="0">
                <a:solidFill>
                  <a:schemeClr val="tx1"/>
                </a:solidFill>
                <a:effectLst/>
                <a:latin typeface="+mn-lt"/>
                <a:ea typeface="+mn-ea"/>
                <a:cs typeface="+mn-cs"/>
              </a:rPr>
              <a:t>{</a:t>
            </a:r>
            <a:r>
              <a:rPr lang="nb-NO" sz="1200" kern="1200" dirty="0" err="1">
                <a:solidFill>
                  <a:schemeClr val="tx1"/>
                </a:solidFill>
                <a:effectLst/>
                <a:latin typeface="+mn-lt"/>
                <a:ea typeface="+mn-ea"/>
                <a:cs typeface="+mn-cs"/>
              </a:rPr>
              <a:t>bmatrix</a:t>
            </a:r>
            <a:r>
              <a:rPr lang="nb-NO" sz="1200" kern="1200" dirty="0">
                <a:solidFill>
                  <a:schemeClr val="tx1"/>
                </a:solidFill>
                <a:effectLst/>
                <a:latin typeface="+mn-lt"/>
                <a:ea typeface="+mn-ea"/>
                <a:cs typeface="+mn-cs"/>
              </a:rPr>
              <a:t>} x_1 \\ x_2 \\ x_3 \\ \</a:t>
            </a:r>
            <a:r>
              <a:rPr lang="nb-NO" sz="1200" kern="1200" dirty="0" err="1">
                <a:solidFill>
                  <a:schemeClr val="tx1"/>
                </a:solidFill>
                <a:effectLst/>
                <a:latin typeface="+mn-lt"/>
                <a:ea typeface="+mn-ea"/>
                <a:cs typeface="+mn-cs"/>
              </a:rPr>
              <a:t>vdots</a:t>
            </a:r>
            <a:r>
              <a:rPr lang="nb-NO" sz="1200" kern="1200" dirty="0">
                <a:solidFill>
                  <a:schemeClr val="tx1"/>
                </a:solidFill>
                <a:effectLst/>
                <a:latin typeface="+mn-lt"/>
                <a:ea typeface="+mn-ea"/>
                <a:cs typeface="+mn-cs"/>
              </a:rPr>
              <a:t> \\ </a:t>
            </a:r>
            <a:r>
              <a:rPr lang="nb-NO" sz="1200" kern="1200" dirty="0" err="1">
                <a:solidFill>
                  <a:schemeClr val="tx1"/>
                </a:solidFill>
                <a:effectLst/>
                <a:latin typeface="+mn-lt"/>
                <a:ea typeface="+mn-ea"/>
                <a:cs typeface="+mn-cs"/>
              </a:rPr>
              <a:t>x_n</a:t>
            </a:r>
            <a:r>
              <a:rPr lang="nb-NO" sz="1200" kern="1200" dirty="0">
                <a:solidFill>
                  <a:schemeClr val="tx1"/>
                </a:solidFill>
                <a:effectLst/>
                <a:latin typeface="+mn-lt"/>
                <a:ea typeface="+mn-ea"/>
                <a:cs typeface="+mn-cs"/>
              </a:rPr>
              <a:t> \end{</a:t>
            </a:r>
            <a:r>
              <a:rPr lang="nb-NO" sz="1200" kern="1200" dirty="0" err="1">
                <a:solidFill>
                  <a:schemeClr val="tx1"/>
                </a:solidFill>
                <a:effectLst/>
                <a:latin typeface="+mn-lt"/>
                <a:ea typeface="+mn-ea"/>
                <a:cs typeface="+mn-cs"/>
              </a:rPr>
              <a:t>bmatrix</a:t>
            </a:r>
            <a:r>
              <a:rPr lang="nb-NO" sz="1200"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5"/>
          </p:nvPr>
        </p:nvSpPr>
        <p:spPr/>
        <p:txBody>
          <a:bodyPr/>
          <a:lstStyle/>
          <a:p>
            <a:fld id="{5617E919-F0C9-3242-B799-B1AECE335238}" type="slidenum">
              <a:rPr lang="en-US" smtClean="0"/>
              <a:t>27</a:t>
            </a:fld>
            <a:endParaRPr lang="en-US"/>
          </a:p>
        </p:txBody>
      </p:sp>
    </p:spTree>
    <p:extLst>
      <p:ext uri="{BB962C8B-B14F-4D97-AF65-F5344CB8AC3E}">
        <p14:creationId xmlns:p14="http://schemas.microsoft.com/office/powerpoint/2010/main" val="7305234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17E919-F0C9-3242-B799-B1AECE335238}" type="slidenum">
              <a:rPr lang="en-US" smtClean="0"/>
              <a:t>30</a:t>
            </a:fld>
            <a:endParaRPr lang="en-US"/>
          </a:p>
        </p:txBody>
      </p:sp>
    </p:spTree>
    <p:extLst>
      <p:ext uri="{BB962C8B-B14F-4D97-AF65-F5344CB8AC3E}">
        <p14:creationId xmlns:p14="http://schemas.microsoft.com/office/powerpoint/2010/main" val="19237523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sz="1200" kern="1200" dirty="0">
                <a:solidFill>
                  <a:schemeClr val="tx1"/>
                </a:solidFill>
                <a:effectLst/>
                <a:latin typeface="+mn-lt"/>
                <a:ea typeface="+mn-ea"/>
                <a:cs typeface="+mn-cs"/>
              </a:rPr>
              <a:t>\</a:t>
            </a:r>
            <a:r>
              <a:rPr lang="nb-NO" sz="1200" kern="1200" dirty="0" err="1">
                <a:solidFill>
                  <a:schemeClr val="tx1"/>
                </a:solidFill>
                <a:effectLst/>
                <a:latin typeface="+mn-lt"/>
                <a:ea typeface="+mn-ea"/>
                <a:cs typeface="+mn-cs"/>
              </a:rPr>
              <a:t>begin</a:t>
            </a:r>
            <a:r>
              <a:rPr lang="nb-NO" sz="1200" kern="1200" dirty="0">
                <a:solidFill>
                  <a:schemeClr val="tx1"/>
                </a:solidFill>
                <a:effectLst/>
                <a:latin typeface="+mn-lt"/>
                <a:ea typeface="+mn-ea"/>
                <a:cs typeface="+mn-cs"/>
              </a:rPr>
              <a:t>{</a:t>
            </a:r>
            <a:r>
              <a:rPr lang="nb-NO" sz="1200" kern="1200" dirty="0" err="1">
                <a:solidFill>
                  <a:schemeClr val="tx1"/>
                </a:solidFill>
                <a:effectLst/>
                <a:latin typeface="+mn-lt"/>
                <a:ea typeface="+mn-ea"/>
                <a:cs typeface="+mn-cs"/>
              </a:rPr>
              <a:t>gather</a:t>
            </a:r>
            <a:r>
              <a:rPr lang="nb-NO" sz="1200" kern="1200" dirty="0">
                <a:solidFill>
                  <a:schemeClr val="tx1"/>
                </a:solidFill>
                <a:effectLst/>
                <a:latin typeface="+mn-lt"/>
                <a:ea typeface="+mn-ea"/>
                <a:cs typeface="+mn-cs"/>
              </a:rPr>
              <a:t>*}</a:t>
            </a:r>
          </a:p>
          <a:p>
            <a:r>
              <a:rPr lang="nb-NO" sz="1200" kern="1200" dirty="0">
                <a:solidFill>
                  <a:schemeClr val="tx1"/>
                </a:solidFill>
                <a:effectLst/>
                <a:latin typeface="+mn-lt"/>
                <a:ea typeface="+mn-ea"/>
                <a:cs typeface="+mn-cs"/>
              </a:rPr>
              <a:t>\</a:t>
            </a:r>
            <a:r>
              <a:rPr lang="nb-NO" sz="1200" kern="1200" dirty="0" err="1">
                <a:solidFill>
                  <a:schemeClr val="tx1"/>
                </a:solidFill>
                <a:effectLst/>
                <a:latin typeface="+mn-lt"/>
                <a:ea typeface="+mn-ea"/>
                <a:cs typeface="+mn-cs"/>
              </a:rPr>
              <a:t>mathbf</a:t>
            </a:r>
            <a:r>
              <a:rPr lang="nb-NO" sz="1200" kern="1200" dirty="0">
                <a:solidFill>
                  <a:schemeClr val="tx1"/>
                </a:solidFill>
                <a:effectLst/>
                <a:latin typeface="+mn-lt"/>
                <a:ea typeface="+mn-ea"/>
                <a:cs typeface="+mn-cs"/>
              </a:rPr>
              <a:t>{x} = \</a:t>
            </a:r>
            <a:r>
              <a:rPr lang="nb-NO" sz="1200" kern="1200" dirty="0" err="1">
                <a:solidFill>
                  <a:schemeClr val="tx1"/>
                </a:solidFill>
                <a:effectLst/>
                <a:latin typeface="+mn-lt"/>
                <a:ea typeface="+mn-ea"/>
                <a:cs typeface="+mn-cs"/>
              </a:rPr>
              <a:t>begin</a:t>
            </a:r>
            <a:r>
              <a:rPr lang="nb-NO" sz="1200" kern="1200" dirty="0">
                <a:solidFill>
                  <a:schemeClr val="tx1"/>
                </a:solidFill>
                <a:effectLst/>
                <a:latin typeface="+mn-lt"/>
                <a:ea typeface="+mn-ea"/>
                <a:cs typeface="+mn-cs"/>
              </a:rPr>
              <a:t>{</a:t>
            </a:r>
            <a:r>
              <a:rPr lang="nb-NO" sz="1200" kern="1200" dirty="0" err="1">
                <a:solidFill>
                  <a:schemeClr val="tx1"/>
                </a:solidFill>
                <a:effectLst/>
                <a:latin typeface="+mn-lt"/>
                <a:ea typeface="+mn-ea"/>
                <a:cs typeface="+mn-cs"/>
              </a:rPr>
              <a:t>bmatrix</a:t>
            </a:r>
            <a:r>
              <a:rPr lang="nb-NO" sz="1200" kern="1200" dirty="0">
                <a:solidFill>
                  <a:schemeClr val="tx1"/>
                </a:solidFill>
                <a:effectLst/>
                <a:latin typeface="+mn-lt"/>
                <a:ea typeface="+mn-ea"/>
                <a:cs typeface="+mn-cs"/>
              </a:rPr>
              <a:t>} x_1 \\ x_2 \\ x_3 \end{</a:t>
            </a:r>
            <a:r>
              <a:rPr lang="nb-NO" sz="1200" kern="1200" dirty="0" err="1">
                <a:solidFill>
                  <a:schemeClr val="tx1"/>
                </a:solidFill>
                <a:effectLst/>
                <a:latin typeface="+mn-lt"/>
                <a:ea typeface="+mn-ea"/>
                <a:cs typeface="+mn-cs"/>
              </a:rPr>
              <a:t>bmatrix</a:t>
            </a:r>
            <a:r>
              <a:rPr lang="nb-NO" sz="1200" kern="1200" dirty="0">
                <a:solidFill>
                  <a:schemeClr val="tx1"/>
                </a:solidFill>
                <a:effectLst/>
                <a:latin typeface="+mn-lt"/>
                <a:ea typeface="+mn-ea"/>
                <a:cs typeface="+mn-cs"/>
              </a:rPr>
              <a:t>} \</a:t>
            </a:r>
            <a:r>
              <a:rPr lang="nb-NO" sz="1200" kern="1200" dirty="0" err="1">
                <a:solidFill>
                  <a:schemeClr val="tx1"/>
                </a:solidFill>
                <a:effectLst/>
                <a:latin typeface="+mn-lt"/>
                <a:ea typeface="+mn-ea"/>
                <a:cs typeface="+mn-cs"/>
              </a:rPr>
              <a:t>qquad</a:t>
            </a:r>
            <a:r>
              <a:rPr lang="nb-NO" sz="1200" kern="1200" dirty="0">
                <a:solidFill>
                  <a:schemeClr val="tx1"/>
                </a:solidFill>
                <a:effectLst/>
                <a:latin typeface="+mn-lt"/>
                <a:ea typeface="+mn-ea"/>
                <a:cs typeface="+mn-cs"/>
              </a:rPr>
              <a:t> </a:t>
            </a:r>
          </a:p>
          <a:p>
            <a:r>
              <a:rPr lang="nb-NO" sz="1200" kern="1200" dirty="0">
                <a:solidFill>
                  <a:schemeClr val="tx1"/>
                </a:solidFill>
                <a:effectLst/>
                <a:latin typeface="+mn-lt"/>
                <a:ea typeface="+mn-ea"/>
                <a:cs typeface="+mn-cs"/>
              </a:rPr>
              <a:t>\</a:t>
            </a:r>
            <a:r>
              <a:rPr lang="nb-NO" sz="1200" kern="1200" dirty="0" err="1">
                <a:solidFill>
                  <a:schemeClr val="tx1"/>
                </a:solidFill>
                <a:effectLst/>
                <a:latin typeface="+mn-lt"/>
                <a:ea typeface="+mn-ea"/>
                <a:cs typeface="+mn-cs"/>
              </a:rPr>
              <a:t>mathbf</a:t>
            </a:r>
            <a:r>
              <a:rPr lang="nb-NO" sz="1200" kern="1200" dirty="0">
                <a:solidFill>
                  <a:schemeClr val="tx1"/>
                </a:solidFill>
                <a:effectLst/>
                <a:latin typeface="+mn-lt"/>
                <a:ea typeface="+mn-ea"/>
                <a:cs typeface="+mn-cs"/>
              </a:rPr>
              <a:t>{e}_2 = \</a:t>
            </a:r>
            <a:r>
              <a:rPr lang="nb-NO" sz="1200" kern="1200" dirty="0" err="1">
                <a:solidFill>
                  <a:schemeClr val="tx1"/>
                </a:solidFill>
                <a:effectLst/>
                <a:latin typeface="+mn-lt"/>
                <a:ea typeface="+mn-ea"/>
                <a:cs typeface="+mn-cs"/>
              </a:rPr>
              <a:t>begin</a:t>
            </a:r>
            <a:r>
              <a:rPr lang="nb-NO" sz="1200" kern="1200" dirty="0">
                <a:solidFill>
                  <a:schemeClr val="tx1"/>
                </a:solidFill>
                <a:effectLst/>
                <a:latin typeface="+mn-lt"/>
                <a:ea typeface="+mn-ea"/>
                <a:cs typeface="+mn-cs"/>
              </a:rPr>
              <a:t>{</a:t>
            </a:r>
            <a:r>
              <a:rPr lang="nb-NO" sz="1200" kern="1200" dirty="0" err="1">
                <a:solidFill>
                  <a:schemeClr val="tx1"/>
                </a:solidFill>
                <a:effectLst/>
                <a:latin typeface="+mn-lt"/>
                <a:ea typeface="+mn-ea"/>
                <a:cs typeface="+mn-cs"/>
              </a:rPr>
              <a:t>bmatrix</a:t>
            </a:r>
            <a:r>
              <a:rPr lang="nb-NO" sz="1200" kern="1200" dirty="0">
                <a:solidFill>
                  <a:schemeClr val="tx1"/>
                </a:solidFill>
                <a:effectLst/>
                <a:latin typeface="+mn-lt"/>
                <a:ea typeface="+mn-ea"/>
                <a:cs typeface="+mn-cs"/>
              </a:rPr>
              <a:t>} 0 \\ 1 \\ 0 \end{</a:t>
            </a:r>
            <a:r>
              <a:rPr lang="nb-NO" sz="1200" kern="1200" dirty="0" err="1">
                <a:solidFill>
                  <a:schemeClr val="tx1"/>
                </a:solidFill>
                <a:effectLst/>
                <a:latin typeface="+mn-lt"/>
                <a:ea typeface="+mn-ea"/>
                <a:cs typeface="+mn-cs"/>
              </a:rPr>
              <a:t>bmatrix</a:t>
            </a:r>
            <a:r>
              <a:rPr lang="nb-NO" sz="1200" kern="1200" dirty="0">
                <a:solidFill>
                  <a:schemeClr val="tx1"/>
                </a:solidFill>
                <a:effectLst/>
                <a:latin typeface="+mn-lt"/>
                <a:ea typeface="+mn-ea"/>
                <a:cs typeface="+mn-cs"/>
              </a:rPr>
              <a:t>} \\</a:t>
            </a:r>
          </a:p>
          <a:p>
            <a:r>
              <a:rPr lang="nb-NO" sz="1200" kern="1200" dirty="0">
                <a:solidFill>
                  <a:schemeClr val="tx1"/>
                </a:solidFill>
                <a:effectLst/>
                <a:latin typeface="+mn-lt"/>
                <a:ea typeface="+mn-ea"/>
                <a:cs typeface="+mn-cs"/>
              </a:rPr>
              <a:t>\braket{\</a:t>
            </a:r>
            <a:r>
              <a:rPr lang="nb-NO" sz="1200" kern="1200" dirty="0" err="1">
                <a:solidFill>
                  <a:schemeClr val="tx1"/>
                </a:solidFill>
                <a:effectLst/>
                <a:latin typeface="+mn-lt"/>
                <a:ea typeface="+mn-ea"/>
                <a:cs typeface="+mn-cs"/>
              </a:rPr>
              <a:t>mathbf</a:t>
            </a:r>
            <a:r>
              <a:rPr lang="nb-NO" sz="1200" kern="1200" dirty="0">
                <a:solidFill>
                  <a:schemeClr val="tx1"/>
                </a:solidFill>
                <a:effectLst/>
                <a:latin typeface="+mn-lt"/>
                <a:ea typeface="+mn-ea"/>
                <a:cs typeface="+mn-cs"/>
              </a:rPr>
              <a:t>{e}_2, \</a:t>
            </a:r>
            <a:r>
              <a:rPr lang="nb-NO" sz="1200" kern="1200" dirty="0" err="1">
                <a:solidFill>
                  <a:schemeClr val="tx1"/>
                </a:solidFill>
                <a:effectLst/>
                <a:latin typeface="+mn-lt"/>
                <a:ea typeface="+mn-ea"/>
                <a:cs typeface="+mn-cs"/>
              </a:rPr>
              <a:t>mathbf</a:t>
            </a:r>
            <a:r>
              <a:rPr lang="nb-NO" sz="1200" kern="1200" dirty="0">
                <a:solidFill>
                  <a:schemeClr val="tx1"/>
                </a:solidFill>
                <a:effectLst/>
                <a:latin typeface="+mn-lt"/>
                <a:ea typeface="+mn-ea"/>
                <a:cs typeface="+mn-cs"/>
              </a:rPr>
              <a:t>{x}} = \</a:t>
            </a:r>
            <a:r>
              <a:rPr lang="nb-NO" sz="1200" kern="1200" dirty="0" err="1">
                <a:solidFill>
                  <a:schemeClr val="tx1"/>
                </a:solidFill>
                <a:effectLst/>
                <a:latin typeface="+mn-lt"/>
                <a:ea typeface="+mn-ea"/>
                <a:cs typeface="+mn-cs"/>
              </a:rPr>
              <a:t>mathbf</a:t>
            </a:r>
            <a:r>
              <a:rPr lang="nb-NO" sz="1200" kern="1200" dirty="0">
                <a:solidFill>
                  <a:schemeClr val="tx1"/>
                </a:solidFill>
                <a:effectLst/>
                <a:latin typeface="+mn-lt"/>
                <a:ea typeface="+mn-ea"/>
                <a:cs typeface="+mn-cs"/>
              </a:rPr>
              <a:t>{e}_2 \</a:t>
            </a:r>
            <a:r>
              <a:rPr lang="nb-NO" sz="1200" kern="1200" dirty="0" err="1">
                <a:solidFill>
                  <a:schemeClr val="tx1"/>
                </a:solidFill>
                <a:effectLst/>
                <a:latin typeface="+mn-lt"/>
                <a:ea typeface="+mn-ea"/>
                <a:cs typeface="+mn-cs"/>
              </a:rPr>
              <a:t>cdot</a:t>
            </a:r>
            <a:r>
              <a:rPr lang="nb-NO" sz="1200" kern="1200" dirty="0">
                <a:solidFill>
                  <a:schemeClr val="tx1"/>
                </a:solidFill>
                <a:effectLst/>
                <a:latin typeface="+mn-lt"/>
                <a:ea typeface="+mn-ea"/>
                <a:cs typeface="+mn-cs"/>
              </a:rPr>
              <a:t> \</a:t>
            </a:r>
            <a:r>
              <a:rPr lang="nb-NO" sz="1200" kern="1200" dirty="0" err="1">
                <a:solidFill>
                  <a:schemeClr val="tx1"/>
                </a:solidFill>
                <a:effectLst/>
                <a:latin typeface="+mn-lt"/>
                <a:ea typeface="+mn-ea"/>
                <a:cs typeface="+mn-cs"/>
              </a:rPr>
              <a:t>mathbf</a:t>
            </a:r>
            <a:r>
              <a:rPr lang="nb-NO" sz="1200" kern="1200" dirty="0">
                <a:solidFill>
                  <a:schemeClr val="tx1"/>
                </a:solidFill>
                <a:effectLst/>
                <a:latin typeface="+mn-lt"/>
                <a:ea typeface="+mn-ea"/>
                <a:cs typeface="+mn-cs"/>
              </a:rPr>
              <a:t>{x} = 0 \</a:t>
            </a:r>
            <a:r>
              <a:rPr lang="nb-NO" sz="1200" kern="1200" dirty="0" err="1">
                <a:solidFill>
                  <a:schemeClr val="tx1"/>
                </a:solidFill>
                <a:effectLst/>
                <a:latin typeface="+mn-lt"/>
                <a:ea typeface="+mn-ea"/>
                <a:cs typeface="+mn-cs"/>
              </a:rPr>
              <a:t>cdot</a:t>
            </a:r>
            <a:r>
              <a:rPr lang="nb-NO" sz="1200" kern="1200" dirty="0">
                <a:solidFill>
                  <a:schemeClr val="tx1"/>
                </a:solidFill>
                <a:effectLst/>
                <a:latin typeface="+mn-lt"/>
                <a:ea typeface="+mn-ea"/>
                <a:cs typeface="+mn-cs"/>
              </a:rPr>
              <a:t> x_1 + 1 \</a:t>
            </a:r>
            <a:r>
              <a:rPr lang="nb-NO" sz="1200" kern="1200" dirty="0" err="1">
                <a:solidFill>
                  <a:schemeClr val="tx1"/>
                </a:solidFill>
                <a:effectLst/>
                <a:latin typeface="+mn-lt"/>
                <a:ea typeface="+mn-ea"/>
                <a:cs typeface="+mn-cs"/>
              </a:rPr>
              <a:t>cdot</a:t>
            </a:r>
            <a:r>
              <a:rPr lang="nb-NO" sz="1200" kern="1200" dirty="0">
                <a:solidFill>
                  <a:schemeClr val="tx1"/>
                </a:solidFill>
                <a:effectLst/>
                <a:latin typeface="+mn-lt"/>
                <a:ea typeface="+mn-ea"/>
                <a:cs typeface="+mn-cs"/>
              </a:rPr>
              <a:t> x_2 + 0 \</a:t>
            </a:r>
            <a:r>
              <a:rPr lang="nb-NO" sz="1200" kern="1200" dirty="0" err="1">
                <a:solidFill>
                  <a:schemeClr val="tx1"/>
                </a:solidFill>
                <a:effectLst/>
                <a:latin typeface="+mn-lt"/>
                <a:ea typeface="+mn-ea"/>
                <a:cs typeface="+mn-cs"/>
              </a:rPr>
              <a:t>cdot</a:t>
            </a:r>
            <a:r>
              <a:rPr lang="nb-NO" sz="1200" kern="1200" dirty="0">
                <a:solidFill>
                  <a:schemeClr val="tx1"/>
                </a:solidFill>
                <a:effectLst/>
                <a:latin typeface="+mn-lt"/>
                <a:ea typeface="+mn-ea"/>
                <a:cs typeface="+mn-cs"/>
              </a:rPr>
              <a:t> x_3 = x_2</a:t>
            </a:r>
          </a:p>
          <a:p>
            <a:r>
              <a:rPr lang="nb-NO" sz="1200" kern="1200" dirty="0">
                <a:solidFill>
                  <a:schemeClr val="tx1"/>
                </a:solidFill>
                <a:effectLst/>
                <a:latin typeface="+mn-lt"/>
                <a:ea typeface="+mn-ea"/>
                <a:cs typeface="+mn-cs"/>
              </a:rPr>
              <a:t>\end{</a:t>
            </a:r>
            <a:r>
              <a:rPr lang="nb-NO" sz="1200" kern="1200" dirty="0" err="1">
                <a:solidFill>
                  <a:schemeClr val="tx1"/>
                </a:solidFill>
                <a:effectLst/>
                <a:latin typeface="+mn-lt"/>
                <a:ea typeface="+mn-ea"/>
                <a:cs typeface="+mn-cs"/>
              </a:rPr>
              <a:t>gather</a:t>
            </a:r>
            <a:r>
              <a:rPr lang="nb-NO" sz="1200"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5"/>
          </p:nvPr>
        </p:nvSpPr>
        <p:spPr/>
        <p:txBody>
          <a:bodyPr/>
          <a:lstStyle/>
          <a:p>
            <a:fld id="{5617E919-F0C9-3242-B799-B1AECE335238}" type="slidenum">
              <a:rPr lang="en-US" smtClean="0"/>
              <a:t>32</a:t>
            </a:fld>
            <a:endParaRPr lang="en-US"/>
          </a:p>
        </p:txBody>
      </p:sp>
    </p:spTree>
    <p:extLst>
      <p:ext uri="{BB962C8B-B14F-4D97-AF65-F5344CB8AC3E}">
        <p14:creationId xmlns:p14="http://schemas.microsoft.com/office/powerpoint/2010/main" val="14790895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sz="1200" kern="1200" dirty="0">
                <a:solidFill>
                  <a:schemeClr val="tx1"/>
                </a:solidFill>
                <a:effectLst/>
                <a:latin typeface="+mn-lt"/>
                <a:ea typeface="+mn-ea"/>
                <a:cs typeface="+mn-cs"/>
              </a:rPr>
              <a:t>\</a:t>
            </a:r>
            <a:r>
              <a:rPr lang="nb-NO" sz="1200" kern="1200" dirty="0" err="1">
                <a:solidFill>
                  <a:schemeClr val="tx1"/>
                </a:solidFill>
                <a:effectLst/>
                <a:latin typeface="+mn-lt"/>
                <a:ea typeface="+mn-ea"/>
                <a:cs typeface="+mn-cs"/>
              </a:rPr>
              <a:t>begin</a:t>
            </a:r>
            <a:r>
              <a:rPr lang="nb-NO" sz="1200" kern="1200" dirty="0">
                <a:solidFill>
                  <a:schemeClr val="tx1"/>
                </a:solidFill>
                <a:effectLst/>
                <a:latin typeface="+mn-lt"/>
                <a:ea typeface="+mn-ea"/>
                <a:cs typeface="+mn-cs"/>
              </a:rPr>
              <a:t>{</a:t>
            </a:r>
            <a:r>
              <a:rPr lang="nb-NO" sz="1200" kern="1200" dirty="0" err="1">
                <a:solidFill>
                  <a:schemeClr val="tx1"/>
                </a:solidFill>
                <a:effectLst/>
                <a:latin typeface="+mn-lt"/>
                <a:ea typeface="+mn-ea"/>
                <a:cs typeface="+mn-cs"/>
              </a:rPr>
              <a:t>gather</a:t>
            </a:r>
            <a:r>
              <a:rPr lang="nb-NO" sz="1200" kern="1200" dirty="0">
                <a:solidFill>
                  <a:schemeClr val="tx1"/>
                </a:solidFill>
                <a:effectLst/>
                <a:latin typeface="+mn-lt"/>
                <a:ea typeface="+mn-ea"/>
                <a:cs typeface="+mn-cs"/>
              </a:rPr>
              <a:t>*}</a:t>
            </a:r>
          </a:p>
          <a:p>
            <a:r>
              <a:rPr lang="nb-NO" sz="1200" kern="1200" dirty="0">
                <a:solidFill>
                  <a:schemeClr val="tx1"/>
                </a:solidFill>
                <a:effectLst/>
                <a:latin typeface="+mn-lt"/>
                <a:ea typeface="+mn-ea"/>
                <a:cs typeface="+mn-cs"/>
              </a:rPr>
              <a:t>\</a:t>
            </a:r>
            <a:r>
              <a:rPr lang="nb-NO" sz="1200" kern="1200" dirty="0" err="1">
                <a:solidFill>
                  <a:schemeClr val="tx1"/>
                </a:solidFill>
                <a:effectLst/>
                <a:latin typeface="+mn-lt"/>
                <a:ea typeface="+mn-ea"/>
                <a:cs typeface="+mn-cs"/>
              </a:rPr>
              <a:t>mathbf</a:t>
            </a:r>
            <a:r>
              <a:rPr lang="nb-NO" sz="1200" kern="1200" dirty="0">
                <a:solidFill>
                  <a:schemeClr val="tx1"/>
                </a:solidFill>
                <a:effectLst/>
                <a:latin typeface="+mn-lt"/>
                <a:ea typeface="+mn-ea"/>
                <a:cs typeface="+mn-cs"/>
              </a:rPr>
              <a:t>{x} = \</a:t>
            </a:r>
            <a:r>
              <a:rPr lang="nb-NO" sz="1200" kern="1200" dirty="0" err="1">
                <a:solidFill>
                  <a:schemeClr val="tx1"/>
                </a:solidFill>
                <a:effectLst/>
                <a:latin typeface="+mn-lt"/>
                <a:ea typeface="+mn-ea"/>
                <a:cs typeface="+mn-cs"/>
              </a:rPr>
              <a:t>begin</a:t>
            </a:r>
            <a:r>
              <a:rPr lang="nb-NO" sz="1200" kern="1200" dirty="0">
                <a:solidFill>
                  <a:schemeClr val="tx1"/>
                </a:solidFill>
                <a:effectLst/>
                <a:latin typeface="+mn-lt"/>
                <a:ea typeface="+mn-ea"/>
                <a:cs typeface="+mn-cs"/>
              </a:rPr>
              <a:t>{</a:t>
            </a:r>
            <a:r>
              <a:rPr lang="nb-NO" sz="1200" kern="1200" dirty="0" err="1">
                <a:solidFill>
                  <a:schemeClr val="tx1"/>
                </a:solidFill>
                <a:effectLst/>
                <a:latin typeface="+mn-lt"/>
                <a:ea typeface="+mn-ea"/>
                <a:cs typeface="+mn-cs"/>
              </a:rPr>
              <a:t>bmatrix</a:t>
            </a:r>
            <a:r>
              <a:rPr lang="nb-NO" sz="1200" kern="1200" dirty="0">
                <a:solidFill>
                  <a:schemeClr val="tx1"/>
                </a:solidFill>
                <a:effectLst/>
                <a:latin typeface="+mn-lt"/>
                <a:ea typeface="+mn-ea"/>
                <a:cs typeface="+mn-cs"/>
              </a:rPr>
              <a:t>} x_1 \\ x_2 \\ x_3 \end{</a:t>
            </a:r>
            <a:r>
              <a:rPr lang="nb-NO" sz="1200" kern="1200" dirty="0" err="1">
                <a:solidFill>
                  <a:schemeClr val="tx1"/>
                </a:solidFill>
                <a:effectLst/>
                <a:latin typeface="+mn-lt"/>
                <a:ea typeface="+mn-ea"/>
                <a:cs typeface="+mn-cs"/>
              </a:rPr>
              <a:t>bmatrix</a:t>
            </a:r>
            <a:r>
              <a:rPr lang="nb-NO" sz="1200" kern="1200" dirty="0">
                <a:solidFill>
                  <a:schemeClr val="tx1"/>
                </a:solidFill>
                <a:effectLst/>
                <a:latin typeface="+mn-lt"/>
                <a:ea typeface="+mn-ea"/>
                <a:cs typeface="+mn-cs"/>
              </a:rPr>
              <a:t>} \</a:t>
            </a:r>
            <a:r>
              <a:rPr lang="nb-NO" sz="1200" kern="1200" dirty="0" err="1">
                <a:solidFill>
                  <a:schemeClr val="tx1"/>
                </a:solidFill>
                <a:effectLst/>
                <a:latin typeface="+mn-lt"/>
                <a:ea typeface="+mn-ea"/>
                <a:cs typeface="+mn-cs"/>
              </a:rPr>
              <a:t>qquad</a:t>
            </a:r>
            <a:r>
              <a:rPr lang="nb-NO" sz="1200" kern="1200" dirty="0">
                <a:solidFill>
                  <a:schemeClr val="tx1"/>
                </a:solidFill>
                <a:effectLst/>
                <a:latin typeface="+mn-lt"/>
                <a:ea typeface="+mn-ea"/>
                <a:cs typeface="+mn-cs"/>
              </a:rPr>
              <a:t> </a:t>
            </a:r>
          </a:p>
          <a:p>
            <a:r>
              <a:rPr lang="nb-NO" sz="1200" kern="1200" dirty="0">
                <a:solidFill>
                  <a:schemeClr val="tx1"/>
                </a:solidFill>
                <a:effectLst/>
                <a:latin typeface="+mn-lt"/>
                <a:ea typeface="+mn-ea"/>
                <a:cs typeface="+mn-cs"/>
              </a:rPr>
              <a:t>\|\</a:t>
            </a:r>
            <a:r>
              <a:rPr lang="nb-NO" sz="1200" kern="1200" dirty="0" err="1">
                <a:solidFill>
                  <a:schemeClr val="tx1"/>
                </a:solidFill>
                <a:effectLst/>
                <a:latin typeface="+mn-lt"/>
                <a:ea typeface="+mn-ea"/>
                <a:cs typeface="+mn-cs"/>
              </a:rPr>
              <a:t>mathbf</a:t>
            </a:r>
            <a:r>
              <a:rPr lang="nb-NO" sz="1200" kern="1200" dirty="0">
                <a:solidFill>
                  <a:schemeClr val="tx1"/>
                </a:solidFill>
                <a:effectLst/>
                <a:latin typeface="+mn-lt"/>
                <a:ea typeface="+mn-ea"/>
                <a:cs typeface="+mn-cs"/>
              </a:rPr>
              <a:t>{x}\|^2 = \</a:t>
            </a:r>
            <a:r>
              <a:rPr lang="nb-NO" sz="1200" kern="1200" dirty="0" err="1">
                <a:solidFill>
                  <a:schemeClr val="tx1"/>
                </a:solidFill>
                <a:effectLst/>
                <a:latin typeface="+mn-lt"/>
                <a:ea typeface="+mn-ea"/>
                <a:cs typeface="+mn-cs"/>
              </a:rPr>
              <a:t>mathbf</a:t>
            </a:r>
            <a:r>
              <a:rPr lang="nb-NO" sz="1200" kern="1200" dirty="0">
                <a:solidFill>
                  <a:schemeClr val="tx1"/>
                </a:solidFill>
                <a:effectLst/>
                <a:latin typeface="+mn-lt"/>
                <a:ea typeface="+mn-ea"/>
                <a:cs typeface="+mn-cs"/>
              </a:rPr>
              <a:t>{x}\</a:t>
            </a:r>
            <a:r>
              <a:rPr lang="nb-NO" sz="1200" kern="1200" dirty="0" err="1">
                <a:solidFill>
                  <a:schemeClr val="tx1"/>
                </a:solidFill>
                <a:effectLst/>
                <a:latin typeface="+mn-lt"/>
                <a:ea typeface="+mn-ea"/>
                <a:cs typeface="+mn-cs"/>
              </a:rPr>
              <a:t>cdot</a:t>
            </a:r>
            <a:r>
              <a:rPr lang="nb-NO" sz="1200" kern="1200" dirty="0">
                <a:solidFill>
                  <a:schemeClr val="tx1"/>
                </a:solidFill>
                <a:effectLst/>
                <a:latin typeface="+mn-lt"/>
                <a:ea typeface="+mn-ea"/>
                <a:cs typeface="+mn-cs"/>
              </a:rPr>
              <a:t>\</a:t>
            </a:r>
            <a:r>
              <a:rPr lang="nb-NO" sz="1200" kern="1200" dirty="0" err="1">
                <a:solidFill>
                  <a:schemeClr val="tx1"/>
                </a:solidFill>
                <a:effectLst/>
                <a:latin typeface="+mn-lt"/>
                <a:ea typeface="+mn-ea"/>
                <a:cs typeface="+mn-cs"/>
              </a:rPr>
              <a:t>mathbf</a:t>
            </a:r>
            <a:r>
              <a:rPr lang="nb-NO" sz="1200" kern="1200" dirty="0">
                <a:solidFill>
                  <a:schemeClr val="tx1"/>
                </a:solidFill>
                <a:effectLst/>
                <a:latin typeface="+mn-lt"/>
                <a:ea typeface="+mn-ea"/>
                <a:cs typeface="+mn-cs"/>
              </a:rPr>
              <a:t>{x} = x_1^2 + x_2^2 + x_3^2</a:t>
            </a:r>
          </a:p>
          <a:p>
            <a:r>
              <a:rPr lang="nb-NO" sz="1200" kern="1200" dirty="0">
                <a:solidFill>
                  <a:schemeClr val="tx1"/>
                </a:solidFill>
                <a:effectLst/>
                <a:latin typeface="+mn-lt"/>
                <a:ea typeface="+mn-ea"/>
                <a:cs typeface="+mn-cs"/>
              </a:rPr>
              <a:t>\end{</a:t>
            </a:r>
            <a:r>
              <a:rPr lang="nb-NO" sz="1200" kern="1200" dirty="0" err="1">
                <a:solidFill>
                  <a:schemeClr val="tx1"/>
                </a:solidFill>
                <a:effectLst/>
                <a:latin typeface="+mn-lt"/>
                <a:ea typeface="+mn-ea"/>
                <a:cs typeface="+mn-cs"/>
              </a:rPr>
              <a:t>gather</a:t>
            </a:r>
            <a:r>
              <a:rPr lang="nb-NO" sz="1200"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5"/>
          </p:nvPr>
        </p:nvSpPr>
        <p:spPr/>
        <p:txBody>
          <a:bodyPr/>
          <a:lstStyle/>
          <a:p>
            <a:fld id="{5617E919-F0C9-3242-B799-B1AECE335238}" type="slidenum">
              <a:rPr lang="en-US" smtClean="0"/>
              <a:t>33</a:t>
            </a:fld>
            <a:endParaRPr lang="en-US"/>
          </a:p>
        </p:txBody>
      </p:sp>
    </p:spTree>
    <p:extLst>
      <p:ext uri="{BB962C8B-B14F-4D97-AF65-F5344CB8AC3E}">
        <p14:creationId xmlns:p14="http://schemas.microsoft.com/office/powerpoint/2010/main" val="35188742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dirty="0">
                <a:solidFill>
                  <a:schemeClr val="tx1"/>
                </a:solidFill>
                <a:effectLst/>
                <a:latin typeface="+mn-lt"/>
                <a:ea typeface="+mn-ea"/>
                <a:cs typeface="+mn-cs"/>
              </a:rPr>
              <a:t>\</a:t>
            </a:r>
            <a:r>
              <a:rPr lang="nb-NO" sz="1200" kern="1200" dirty="0" err="1">
                <a:solidFill>
                  <a:schemeClr val="tx1"/>
                </a:solidFill>
                <a:effectLst/>
                <a:latin typeface="+mn-lt"/>
                <a:ea typeface="+mn-ea"/>
                <a:cs typeface="+mn-cs"/>
              </a:rPr>
              <a:t>mathbf</a:t>
            </a:r>
            <a:r>
              <a:rPr lang="nb-NO" sz="1200" kern="1200" dirty="0">
                <a:solidFill>
                  <a:schemeClr val="tx1"/>
                </a:solidFill>
                <a:effectLst/>
                <a:latin typeface="+mn-lt"/>
                <a:ea typeface="+mn-ea"/>
                <a:cs typeface="+mn-cs"/>
              </a:rPr>
              <a:t>{x} = \</a:t>
            </a:r>
            <a:r>
              <a:rPr lang="nb-NO" sz="1200" kern="1200" dirty="0" err="1">
                <a:solidFill>
                  <a:schemeClr val="tx1"/>
                </a:solidFill>
                <a:effectLst/>
                <a:latin typeface="+mn-lt"/>
                <a:ea typeface="+mn-ea"/>
                <a:cs typeface="+mn-cs"/>
              </a:rPr>
              <a:t>begin</a:t>
            </a:r>
            <a:r>
              <a:rPr lang="nb-NO" sz="1200" kern="1200" dirty="0">
                <a:solidFill>
                  <a:schemeClr val="tx1"/>
                </a:solidFill>
                <a:effectLst/>
                <a:latin typeface="+mn-lt"/>
                <a:ea typeface="+mn-ea"/>
                <a:cs typeface="+mn-cs"/>
              </a:rPr>
              <a:t>{</a:t>
            </a:r>
            <a:r>
              <a:rPr lang="nb-NO" sz="1200" kern="1200" dirty="0" err="1">
                <a:solidFill>
                  <a:schemeClr val="tx1"/>
                </a:solidFill>
                <a:effectLst/>
                <a:latin typeface="+mn-lt"/>
                <a:ea typeface="+mn-ea"/>
                <a:cs typeface="+mn-cs"/>
              </a:rPr>
              <a:t>bmatrix</a:t>
            </a:r>
            <a:r>
              <a:rPr lang="nb-NO" sz="1200" kern="1200" dirty="0">
                <a:solidFill>
                  <a:schemeClr val="tx1"/>
                </a:solidFill>
                <a:effectLst/>
                <a:latin typeface="+mn-lt"/>
                <a:ea typeface="+mn-ea"/>
                <a:cs typeface="+mn-cs"/>
              </a:rPr>
              <a:t>} x_1 \\ x_2 \end{</a:t>
            </a:r>
            <a:r>
              <a:rPr lang="nb-NO" sz="1200" kern="1200" dirty="0" err="1">
                <a:solidFill>
                  <a:schemeClr val="tx1"/>
                </a:solidFill>
                <a:effectLst/>
                <a:latin typeface="+mn-lt"/>
                <a:ea typeface="+mn-ea"/>
                <a:cs typeface="+mn-cs"/>
              </a:rPr>
              <a:t>bmatrix</a:t>
            </a:r>
            <a:r>
              <a:rPr lang="nb-NO" sz="1200" kern="1200" dirty="0">
                <a:solidFill>
                  <a:schemeClr val="tx1"/>
                </a:solidFill>
                <a:effectLst/>
                <a:latin typeface="+mn-lt"/>
                <a:ea typeface="+mn-ea"/>
                <a:cs typeface="+mn-cs"/>
              </a:rPr>
              <a:t>}, \</a:t>
            </a:r>
            <a:r>
              <a:rPr lang="nb-NO" sz="1200" kern="1200" dirty="0" err="1">
                <a:solidFill>
                  <a:schemeClr val="tx1"/>
                </a:solidFill>
                <a:effectLst/>
                <a:latin typeface="+mn-lt"/>
                <a:ea typeface="+mn-ea"/>
                <a:cs typeface="+mn-cs"/>
              </a:rPr>
              <a:t>qquad</a:t>
            </a:r>
            <a:r>
              <a:rPr lang="nb-NO" sz="1200" kern="1200" dirty="0">
                <a:solidFill>
                  <a:schemeClr val="tx1"/>
                </a:solidFill>
                <a:effectLst/>
                <a:latin typeface="+mn-lt"/>
                <a:ea typeface="+mn-ea"/>
                <a:cs typeface="+mn-cs"/>
              </a:rPr>
              <a:t> \</a:t>
            </a:r>
            <a:r>
              <a:rPr lang="nb-NO" sz="1200" kern="1200" dirty="0" err="1">
                <a:solidFill>
                  <a:schemeClr val="tx1"/>
                </a:solidFill>
                <a:effectLst/>
                <a:latin typeface="+mn-lt"/>
                <a:ea typeface="+mn-ea"/>
                <a:cs typeface="+mn-cs"/>
              </a:rPr>
              <a:t>alpha</a:t>
            </a:r>
            <a:r>
              <a:rPr lang="nb-NO" sz="1200" kern="1200" dirty="0">
                <a:solidFill>
                  <a:schemeClr val="tx1"/>
                </a:solidFill>
                <a:effectLst/>
                <a:latin typeface="+mn-lt"/>
                <a:ea typeface="+mn-ea"/>
                <a:cs typeface="+mn-cs"/>
              </a:rPr>
              <a:t>\</a:t>
            </a:r>
            <a:r>
              <a:rPr lang="nb-NO" sz="1200" kern="1200" dirty="0" err="1">
                <a:solidFill>
                  <a:schemeClr val="tx1"/>
                </a:solidFill>
                <a:effectLst/>
                <a:latin typeface="+mn-lt"/>
                <a:ea typeface="+mn-ea"/>
                <a:cs typeface="+mn-cs"/>
              </a:rPr>
              <a:t>mathbf</a:t>
            </a:r>
            <a:r>
              <a:rPr lang="nb-NO" sz="1200" kern="1200" dirty="0">
                <a:solidFill>
                  <a:schemeClr val="tx1"/>
                </a:solidFill>
                <a:effectLst/>
                <a:latin typeface="+mn-lt"/>
                <a:ea typeface="+mn-ea"/>
                <a:cs typeface="+mn-cs"/>
              </a:rPr>
              <a:t>{x} = \</a:t>
            </a:r>
            <a:r>
              <a:rPr lang="nb-NO" sz="1200" kern="1200" dirty="0" err="1">
                <a:solidFill>
                  <a:schemeClr val="tx1"/>
                </a:solidFill>
                <a:effectLst/>
                <a:latin typeface="+mn-lt"/>
                <a:ea typeface="+mn-ea"/>
                <a:cs typeface="+mn-cs"/>
              </a:rPr>
              <a:t>begin</a:t>
            </a:r>
            <a:r>
              <a:rPr lang="nb-NO" sz="1200" kern="1200" dirty="0">
                <a:solidFill>
                  <a:schemeClr val="tx1"/>
                </a:solidFill>
                <a:effectLst/>
                <a:latin typeface="+mn-lt"/>
                <a:ea typeface="+mn-ea"/>
                <a:cs typeface="+mn-cs"/>
              </a:rPr>
              <a:t>{</a:t>
            </a:r>
            <a:r>
              <a:rPr lang="nb-NO" sz="1200" kern="1200" dirty="0" err="1">
                <a:solidFill>
                  <a:schemeClr val="tx1"/>
                </a:solidFill>
                <a:effectLst/>
                <a:latin typeface="+mn-lt"/>
                <a:ea typeface="+mn-ea"/>
                <a:cs typeface="+mn-cs"/>
              </a:rPr>
              <a:t>bmatrix</a:t>
            </a:r>
            <a:r>
              <a:rPr lang="nb-NO" sz="1200" kern="1200" dirty="0">
                <a:solidFill>
                  <a:schemeClr val="tx1"/>
                </a:solidFill>
                <a:effectLst/>
                <a:latin typeface="+mn-lt"/>
                <a:ea typeface="+mn-ea"/>
                <a:cs typeface="+mn-cs"/>
              </a:rPr>
              <a:t>} \</a:t>
            </a:r>
            <a:r>
              <a:rPr lang="nb-NO" sz="1200" kern="1200" dirty="0" err="1">
                <a:solidFill>
                  <a:schemeClr val="tx1"/>
                </a:solidFill>
                <a:effectLst/>
                <a:latin typeface="+mn-lt"/>
                <a:ea typeface="+mn-ea"/>
                <a:cs typeface="+mn-cs"/>
              </a:rPr>
              <a:t>alpha</a:t>
            </a:r>
            <a:r>
              <a:rPr lang="nb-NO" sz="1200" kern="1200" dirty="0">
                <a:solidFill>
                  <a:schemeClr val="tx1"/>
                </a:solidFill>
                <a:effectLst/>
                <a:latin typeface="+mn-lt"/>
                <a:ea typeface="+mn-ea"/>
                <a:cs typeface="+mn-cs"/>
              </a:rPr>
              <a:t> x_1 \\ \</a:t>
            </a:r>
            <a:r>
              <a:rPr lang="nb-NO" sz="1200" kern="1200" dirty="0" err="1">
                <a:solidFill>
                  <a:schemeClr val="tx1"/>
                </a:solidFill>
                <a:effectLst/>
                <a:latin typeface="+mn-lt"/>
                <a:ea typeface="+mn-ea"/>
                <a:cs typeface="+mn-cs"/>
              </a:rPr>
              <a:t>alpha</a:t>
            </a:r>
            <a:r>
              <a:rPr lang="nb-NO" sz="1200" kern="1200" dirty="0">
                <a:solidFill>
                  <a:schemeClr val="tx1"/>
                </a:solidFill>
                <a:effectLst/>
                <a:latin typeface="+mn-lt"/>
                <a:ea typeface="+mn-ea"/>
                <a:cs typeface="+mn-cs"/>
              </a:rPr>
              <a:t> x_2 \end{</a:t>
            </a:r>
            <a:r>
              <a:rPr lang="nb-NO" sz="1200" kern="1200" dirty="0" err="1">
                <a:solidFill>
                  <a:schemeClr val="tx1"/>
                </a:solidFill>
                <a:effectLst/>
                <a:latin typeface="+mn-lt"/>
                <a:ea typeface="+mn-ea"/>
                <a:cs typeface="+mn-cs"/>
              </a:rPr>
              <a:t>bmatrix</a:t>
            </a:r>
            <a:r>
              <a:rPr lang="nb-NO"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dirty="0">
                <a:solidFill>
                  <a:schemeClr val="tx1"/>
                </a:solidFill>
                <a:effectLst/>
                <a:latin typeface="+mn-lt"/>
                <a:ea typeface="+mn-ea"/>
                <a:cs typeface="+mn-cs"/>
              </a:rPr>
              <a:t>\</a:t>
            </a:r>
            <a:r>
              <a:rPr lang="nb-NO" sz="1200" kern="1200" dirty="0" err="1">
                <a:solidFill>
                  <a:schemeClr val="tx1"/>
                </a:solidFill>
                <a:effectLst/>
                <a:latin typeface="+mn-lt"/>
                <a:ea typeface="+mn-ea"/>
                <a:cs typeface="+mn-cs"/>
              </a:rPr>
              <a:t>mathbf</a:t>
            </a:r>
            <a:r>
              <a:rPr lang="nb-NO" sz="1200" kern="1200" dirty="0">
                <a:solidFill>
                  <a:schemeClr val="tx1"/>
                </a:solidFill>
                <a:effectLst/>
                <a:latin typeface="+mn-lt"/>
                <a:ea typeface="+mn-ea"/>
                <a:cs typeface="+mn-cs"/>
              </a:rPr>
              <a:t>{x} = \</a:t>
            </a:r>
            <a:r>
              <a:rPr lang="nb-NO" sz="1200" kern="1200" dirty="0" err="1">
                <a:solidFill>
                  <a:schemeClr val="tx1"/>
                </a:solidFill>
                <a:effectLst/>
                <a:latin typeface="+mn-lt"/>
                <a:ea typeface="+mn-ea"/>
                <a:cs typeface="+mn-cs"/>
              </a:rPr>
              <a:t>begin</a:t>
            </a:r>
            <a:r>
              <a:rPr lang="nb-NO" sz="1200" kern="1200" dirty="0">
                <a:solidFill>
                  <a:schemeClr val="tx1"/>
                </a:solidFill>
                <a:effectLst/>
                <a:latin typeface="+mn-lt"/>
                <a:ea typeface="+mn-ea"/>
                <a:cs typeface="+mn-cs"/>
              </a:rPr>
              <a:t>{</a:t>
            </a:r>
            <a:r>
              <a:rPr lang="nb-NO" sz="1200" kern="1200" dirty="0" err="1">
                <a:solidFill>
                  <a:schemeClr val="tx1"/>
                </a:solidFill>
                <a:effectLst/>
                <a:latin typeface="+mn-lt"/>
                <a:ea typeface="+mn-ea"/>
                <a:cs typeface="+mn-cs"/>
              </a:rPr>
              <a:t>bmatrix</a:t>
            </a:r>
            <a:r>
              <a:rPr lang="nb-NO" sz="1200" kern="1200" dirty="0">
                <a:solidFill>
                  <a:schemeClr val="tx1"/>
                </a:solidFill>
                <a:effectLst/>
                <a:latin typeface="+mn-lt"/>
                <a:ea typeface="+mn-ea"/>
                <a:cs typeface="+mn-cs"/>
              </a:rPr>
              <a:t>} x_1 \\ x_2 \end{</a:t>
            </a:r>
            <a:r>
              <a:rPr lang="nb-NO" sz="1200" kern="1200" dirty="0" err="1">
                <a:solidFill>
                  <a:schemeClr val="tx1"/>
                </a:solidFill>
                <a:effectLst/>
                <a:latin typeface="+mn-lt"/>
                <a:ea typeface="+mn-ea"/>
                <a:cs typeface="+mn-cs"/>
              </a:rPr>
              <a:t>bmatrix</a:t>
            </a:r>
            <a:r>
              <a:rPr lang="nb-NO" sz="1200" kern="1200" dirty="0">
                <a:solidFill>
                  <a:schemeClr val="tx1"/>
                </a:solidFill>
                <a:effectLst/>
                <a:latin typeface="+mn-lt"/>
                <a:ea typeface="+mn-ea"/>
                <a:cs typeface="+mn-cs"/>
              </a:rPr>
              <a:t>}, \</a:t>
            </a:r>
            <a:r>
              <a:rPr lang="nb-NO" sz="1200" kern="1200" dirty="0" err="1">
                <a:solidFill>
                  <a:schemeClr val="tx1"/>
                </a:solidFill>
                <a:effectLst/>
                <a:latin typeface="+mn-lt"/>
                <a:ea typeface="+mn-ea"/>
                <a:cs typeface="+mn-cs"/>
              </a:rPr>
              <a:t>qquad</a:t>
            </a:r>
            <a:r>
              <a:rPr lang="nb-NO" sz="1200" kern="1200" dirty="0">
                <a:solidFill>
                  <a:schemeClr val="tx1"/>
                </a:solidFill>
                <a:effectLst/>
                <a:latin typeface="+mn-lt"/>
                <a:ea typeface="+mn-ea"/>
                <a:cs typeface="+mn-cs"/>
              </a:rPr>
              <a:t> \</a:t>
            </a:r>
            <a:r>
              <a:rPr lang="nb-NO" sz="1200" kern="1200" dirty="0" err="1">
                <a:solidFill>
                  <a:schemeClr val="tx1"/>
                </a:solidFill>
                <a:effectLst/>
                <a:latin typeface="+mn-lt"/>
                <a:ea typeface="+mn-ea"/>
                <a:cs typeface="+mn-cs"/>
              </a:rPr>
              <a:t>mathbf</a:t>
            </a:r>
            <a:r>
              <a:rPr lang="nb-NO" sz="1200" kern="1200" dirty="0">
                <a:solidFill>
                  <a:schemeClr val="tx1"/>
                </a:solidFill>
                <a:effectLst/>
                <a:latin typeface="+mn-lt"/>
                <a:ea typeface="+mn-ea"/>
                <a:cs typeface="+mn-cs"/>
              </a:rPr>
              <a:t>{y} = \</a:t>
            </a:r>
            <a:r>
              <a:rPr lang="nb-NO" sz="1200" kern="1200" dirty="0" err="1">
                <a:solidFill>
                  <a:schemeClr val="tx1"/>
                </a:solidFill>
                <a:effectLst/>
                <a:latin typeface="+mn-lt"/>
                <a:ea typeface="+mn-ea"/>
                <a:cs typeface="+mn-cs"/>
              </a:rPr>
              <a:t>begin</a:t>
            </a:r>
            <a:r>
              <a:rPr lang="nb-NO" sz="1200" kern="1200" dirty="0">
                <a:solidFill>
                  <a:schemeClr val="tx1"/>
                </a:solidFill>
                <a:effectLst/>
                <a:latin typeface="+mn-lt"/>
                <a:ea typeface="+mn-ea"/>
                <a:cs typeface="+mn-cs"/>
              </a:rPr>
              <a:t>{</a:t>
            </a:r>
            <a:r>
              <a:rPr lang="nb-NO" sz="1200" kern="1200" dirty="0" err="1">
                <a:solidFill>
                  <a:schemeClr val="tx1"/>
                </a:solidFill>
                <a:effectLst/>
                <a:latin typeface="+mn-lt"/>
                <a:ea typeface="+mn-ea"/>
                <a:cs typeface="+mn-cs"/>
              </a:rPr>
              <a:t>bmatrix</a:t>
            </a:r>
            <a:r>
              <a:rPr lang="nb-NO" sz="1200" kern="1200" dirty="0">
                <a:solidFill>
                  <a:schemeClr val="tx1"/>
                </a:solidFill>
                <a:effectLst/>
                <a:latin typeface="+mn-lt"/>
                <a:ea typeface="+mn-ea"/>
                <a:cs typeface="+mn-cs"/>
              </a:rPr>
              <a:t>}  y_1 \\  y_2 \end{</a:t>
            </a:r>
            <a:r>
              <a:rPr lang="nb-NO" sz="1200" kern="1200" dirty="0" err="1">
                <a:solidFill>
                  <a:schemeClr val="tx1"/>
                </a:solidFill>
                <a:effectLst/>
                <a:latin typeface="+mn-lt"/>
                <a:ea typeface="+mn-ea"/>
                <a:cs typeface="+mn-cs"/>
              </a:rPr>
              <a:t>bmatrix</a:t>
            </a:r>
            <a:r>
              <a:rPr lang="nb-NO" sz="1200"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5"/>
          </p:nvPr>
        </p:nvSpPr>
        <p:spPr/>
        <p:txBody>
          <a:bodyPr/>
          <a:lstStyle/>
          <a:p>
            <a:fld id="{5617E919-F0C9-3242-B799-B1AECE335238}" type="slidenum">
              <a:rPr lang="en-US" smtClean="0"/>
              <a:t>34</a:t>
            </a:fld>
            <a:endParaRPr lang="en-US"/>
          </a:p>
        </p:txBody>
      </p:sp>
    </p:spTree>
    <p:extLst>
      <p:ext uri="{BB962C8B-B14F-4D97-AF65-F5344CB8AC3E}">
        <p14:creationId xmlns:p14="http://schemas.microsoft.com/office/powerpoint/2010/main" val="34257489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17E919-F0C9-3242-B799-B1AECE335238}" type="slidenum">
              <a:rPr lang="en-US" smtClean="0"/>
              <a:t>36</a:t>
            </a:fld>
            <a:endParaRPr lang="en-US"/>
          </a:p>
        </p:txBody>
      </p:sp>
    </p:spTree>
    <p:extLst>
      <p:ext uri="{BB962C8B-B14F-4D97-AF65-F5344CB8AC3E}">
        <p14:creationId xmlns:p14="http://schemas.microsoft.com/office/powerpoint/2010/main" val="26486210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dirty="0">
                <a:solidFill>
                  <a:schemeClr val="tx1"/>
                </a:solidFill>
                <a:effectLst/>
                <a:latin typeface="+mn-lt"/>
                <a:ea typeface="+mn-ea"/>
                <a:cs typeface="+mn-cs"/>
              </a:rPr>
              <a:t>A(\</a:t>
            </a:r>
            <a:r>
              <a:rPr lang="nb-NO" sz="1200" kern="1200" dirty="0" err="1">
                <a:solidFill>
                  <a:schemeClr val="tx1"/>
                </a:solidFill>
                <a:effectLst/>
                <a:latin typeface="+mn-lt"/>
                <a:ea typeface="+mn-ea"/>
                <a:cs typeface="+mn-cs"/>
              </a:rPr>
              <a:t>mathbf</a:t>
            </a:r>
            <a:r>
              <a:rPr lang="nb-NO" sz="1200" kern="1200" dirty="0">
                <a:solidFill>
                  <a:schemeClr val="tx1"/>
                </a:solidFill>
                <a:effectLst/>
                <a:latin typeface="+mn-lt"/>
                <a:ea typeface="+mn-ea"/>
                <a:cs typeface="+mn-cs"/>
              </a:rPr>
              <a:t>{x})_i = \sum_{j=1}^n A_{</a:t>
            </a:r>
            <a:r>
              <a:rPr lang="nb-NO" sz="1200" kern="1200" dirty="0" err="1">
                <a:solidFill>
                  <a:schemeClr val="tx1"/>
                </a:solidFill>
                <a:effectLst/>
                <a:latin typeface="+mn-lt"/>
                <a:ea typeface="+mn-ea"/>
                <a:cs typeface="+mn-cs"/>
              </a:rPr>
              <a:t>ij</a:t>
            </a:r>
            <a:r>
              <a:rPr lang="nb-NO" sz="1200" kern="1200" dirty="0">
                <a:solidFill>
                  <a:schemeClr val="tx1"/>
                </a:solidFill>
                <a:effectLst/>
                <a:latin typeface="+mn-lt"/>
                <a:ea typeface="+mn-ea"/>
                <a:cs typeface="+mn-cs"/>
              </a:rPr>
              <a:t>} </a:t>
            </a:r>
            <a:r>
              <a:rPr lang="nb-NO" sz="1200" kern="1200" dirty="0" err="1">
                <a:solidFill>
                  <a:schemeClr val="tx1"/>
                </a:solidFill>
                <a:effectLst/>
                <a:latin typeface="+mn-lt"/>
                <a:ea typeface="+mn-ea"/>
                <a:cs typeface="+mn-cs"/>
              </a:rPr>
              <a:t>x_j</a:t>
            </a:r>
            <a:endParaRPr lang="nb-NO" sz="1200" kern="1200" dirty="0">
              <a:solidFill>
                <a:schemeClr val="tx1"/>
              </a:solidFill>
              <a:effectLst/>
              <a:latin typeface="+mn-lt"/>
              <a:ea typeface="+mn-ea"/>
              <a:cs typeface="+mn-cs"/>
            </a:endParaRPr>
          </a:p>
          <a:p>
            <a:endParaRPr lang="en-US" dirty="0"/>
          </a:p>
          <a:p>
            <a:r>
              <a:rPr lang="nb-NO" sz="1200" kern="1200" dirty="0">
                <a:solidFill>
                  <a:schemeClr val="tx1"/>
                </a:solidFill>
                <a:effectLst/>
                <a:latin typeface="+mn-lt"/>
                <a:ea typeface="+mn-ea"/>
                <a:cs typeface="+mn-cs"/>
              </a:rPr>
              <a:t>A = \</a:t>
            </a:r>
            <a:r>
              <a:rPr lang="nb-NO" sz="1200" kern="1200" dirty="0" err="1">
                <a:solidFill>
                  <a:schemeClr val="tx1"/>
                </a:solidFill>
                <a:effectLst/>
                <a:latin typeface="+mn-lt"/>
                <a:ea typeface="+mn-ea"/>
                <a:cs typeface="+mn-cs"/>
              </a:rPr>
              <a:t>begin</a:t>
            </a:r>
            <a:r>
              <a:rPr lang="nb-NO" sz="1200" kern="1200" dirty="0">
                <a:solidFill>
                  <a:schemeClr val="tx1"/>
                </a:solidFill>
                <a:effectLst/>
                <a:latin typeface="+mn-lt"/>
                <a:ea typeface="+mn-ea"/>
                <a:cs typeface="+mn-cs"/>
              </a:rPr>
              <a:t>{</a:t>
            </a:r>
            <a:r>
              <a:rPr lang="nb-NO" sz="1200" kern="1200" dirty="0" err="1">
                <a:solidFill>
                  <a:schemeClr val="tx1"/>
                </a:solidFill>
                <a:effectLst/>
                <a:latin typeface="+mn-lt"/>
                <a:ea typeface="+mn-ea"/>
                <a:cs typeface="+mn-cs"/>
              </a:rPr>
              <a:t>bmatrix</a:t>
            </a:r>
            <a:r>
              <a:rPr lang="nb-NO" sz="1200" kern="1200" dirty="0">
                <a:solidFill>
                  <a:schemeClr val="tx1"/>
                </a:solidFill>
                <a:effectLst/>
                <a:latin typeface="+mn-lt"/>
                <a:ea typeface="+mn-ea"/>
                <a:cs typeface="+mn-cs"/>
              </a:rPr>
              <a:t>}  A_{11} &amp; A_{12} &amp; \</a:t>
            </a:r>
            <a:r>
              <a:rPr lang="nb-NO" sz="1200" kern="1200" dirty="0" err="1">
                <a:solidFill>
                  <a:schemeClr val="tx1"/>
                </a:solidFill>
                <a:effectLst/>
                <a:latin typeface="+mn-lt"/>
                <a:ea typeface="+mn-ea"/>
                <a:cs typeface="+mn-cs"/>
              </a:rPr>
              <a:t>cdots</a:t>
            </a:r>
            <a:r>
              <a:rPr lang="nb-NO" sz="1200" kern="1200" dirty="0">
                <a:solidFill>
                  <a:schemeClr val="tx1"/>
                </a:solidFill>
                <a:effectLst/>
                <a:latin typeface="+mn-lt"/>
                <a:ea typeface="+mn-ea"/>
                <a:cs typeface="+mn-cs"/>
              </a:rPr>
              <a:t> &amp; A_{1n} \\ </a:t>
            </a:r>
          </a:p>
          <a:p>
            <a:r>
              <a:rPr lang="nb-NO" sz="1200" kern="1200" dirty="0">
                <a:solidFill>
                  <a:schemeClr val="tx1"/>
                </a:solidFill>
                <a:effectLst/>
                <a:latin typeface="+mn-lt"/>
                <a:ea typeface="+mn-ea"/>
                <a:cs typeface="+mn-cs"/>
              </a:rPr>
              <a:t>A_{21} &amp; A_{22} &amp; \</a:t>
            </a:r>
            <a:r>
              <a:rPr lang="nb-NO" sz="1200" kern="1200" dirty="0" err="1">
                <a:solidFill>
                  <a:schemeClr val="tx1"/>
                </a:solidFill>
                <a:effectLst/>
                <a:latin typeface="+mn-lt"/>
                <a:ea typeface="+mn-ea"/>
                <a:cs typeface="+mn-cs"/>
              </a:rPr>
              <a:t>cdots</a:t>
            </a:r>
            <a:r>
              <a:rPr lang="nb-NO" sz="1200" kern="1200" dirty="0">
                <a:solidFill>
                  <a:schemeClr val="tx1"/>
                </a:solidFill>
                <a:effectLst/>
                <a:latin typeface="+mn-lt"/>
                <a:ea typeface="+mn-ea"/>
                <a:cs typeface="+mn-cs"/>
              </a:rPr>
              <a:t> &amp; A_{2n} \\</a:t>
            </a:r>
          </a:p>
          <a:p>
            <a:r>
              <a:rPr lang="nb-NO" sz="1200" kern="1200" dirty="0">
                <a:solidFill>
                  <a:schemeClr val="tx1"/>
                </a:solidFill>
                <a:effectLst/>
                <a:latin typeface="+mn-lt"/>
                <a:ea typeface="+mn-ea"/>
                <a:cs typeface="+mn-cs"/>
              </a:rPr>
              <a:t>\</a:t>
            </a:r>
            <a:r>
              <a:rPr lang="nb-NO" sz="1200" kern="1200" dirty="0" err="1">
                <a:solidFill>
                  <a:schemeClr val="tx1"/>
                </a:solidFill>
                <a:effectLst/>
                <a:latin typeface="+mn-lt"/>
                <a:ea typeface="+mn-ea"/>
                <a:cs typeface="+mn-cs"/>
              </a:rPr>
              <a:t>vdots</a:t>
            </a:r>
            <a:r>
              <a:rPr lang="nb-NO" sz="1200" kern="1200" dirty="0">
                <a:solidFill>
                  <a:schemeClr val="tx1"/>
                </a:solidFill>
                <a:effectLst/>
                <a:latin typeface="+mn-lt"/>
                <a:ea typeface="+mn-ea"/>
                <a:cs typeface="+mn-cs"/>
              </a:rPr>
              <a:t> &amp; \</a:t>
            </a:r>
            <a:r>
              <a:rPr lang="nb-NO" sz="1200" kern="1200" dirty="0" err="1">
                <a:solidFill>
                  <a:schemeClr val="tx1"/>
                </a:solidFill>
                <a:effectLst/>
                <a:latin typeface="+mn-lt"/>
                <a:ea typeface="+mn-ea"/>
                <a:cs typeface="+mn-cs"/>
              </a:rPr>
              <a:t>vdots</a:t>
            </a:r>
            <a:r>
              <a:rPr lang="nb-NO" sz="1200" kern="1200" dirty="0">
                <a:solidFill>
                  <a:schemeClr val="tx1"/>
                </a:solidFill>
                <a:effectLst/>
                <a:latin typeface="+mn-lt"/>
                <a:ea typeface="+mn-ea"/>
                <a:cs typeface="+mn-cs"/>
              </a:rPr>
              <a:t> &amp; \</a:t>
            </a:r>
            <a:r>
              <a:rPr lang="nb-NO" sz="1200" kern="1200" dirty="0" err="1">
                <a:solidFill>
                  <a:schemeClr val="tx1"/>
                </a:solidFill>
                <a:effectLst/>
                <a:latin typeface="+mn-lt"/>
                <a:ea typeface="+mn-ea"/>
                <a:cs typeface="+mn-cs"/>
              </a:rPr>
              <a:t>ddots</a:t>
            </a:r>
            <a:r>
              <a:rPr lang="nb-NO" sz="1200" kern="1200" dirty="0">
                <a:solidFill>
                  <a:schemeClr val="tx1"/>
                </a:solidFill>
                <a:effectLst/>
                <a:latin typeface="+mn-lt"/>
                <a:ea typeface="+mn-ea"/>
                <a:cs typeface="+mn-cs"/>
              </a:rPr>
              <a:t> &amp; \</a:t>
            </a:r>
            <a:r>
              <a:rPr lang="nb-NO" sz="1200" kern="1200" dirty="0" err="1">
                <a:solidFill>
                  <a:schemeClr val="tx1"/>
                </a:solidFill>
                <a:effectLst/>
                <a:latin typeface="+mn-lt"/>
                <a:ea typeface="+mn-ea"/>
                <a:cs typeface="+mn-cs"/>
              </a:rPr>
              <a:t>vdots</a:t>
            </a:r>
            <a:r>
              <a:rPr lang="nb-NO" sz="1200" kern="1200" dirty="0">
                <a:solidFill>
                  <a:schemeClr val="tx1"/>
                </a:solidFill>
                <a:effectLst/>
                <a:latin typeface="+mn-lt"/>
                <a:ea typeface="+mn-ea"/>
                <a:cs typeface="+mn-cs"/>
              </a:rPr>
              <a:t>   \\</a:t>
            </a:r>
          </a:p>
          <a:p>
            <a:r>
              <a:rPr lang="nb-NO" sz="1200" kern="1200" dirty="0">
                <a:solidFill>
                  <a:schemeClr val="tx1"/>
                </a:solidFill>
                <a:effectLst/>
                <a:latin typeface="+mn-lt"/>
                <a:ea typeface="+mn-ea"/>
                <a:cs typeface="+mn-cs"/>
              </a:rPr>
              <a:t>A_{m1} &amp; A_{m2} &amp; \</a:t>
            </a:r>
            <a:r>
              <a:rPr lang="nb-NO" sz="1200" kern="1200" dirty="0" err="1">
                <a:solidFill>
                  <a:schemeClr val="tx1"/>
                </a:solidFill>
                <a:effectLst/>
                <a:latin typeface="+mn-lt"/>
                <a:ea typeface="+mn-ea"/>
                <a:cs typeface="+mn-cs"/>
              </a:rPr>
              <a:t>cdots</a:t>
            </a:r>
            <a:r>
              <a:rPr lang="nb-NO" sz="1200" kern="1200" dirty="0">
                <a:solidFill>
                  <a:schemeClr val="tx1"/>
                </a:solidFill>
                <a:effectLst/>
                <a:latin typeface="+mn-lt"/>
                <a:ea typeface="+mn-ea"/>
                <a:cs typeface="+mn-cs"/>
              </a:rPr>
              <a:t> &amp; A_{</a:t>
            </a:r>
            <a:r>
              <a:rPr lang="nb-NO" sz="1200" kern="1200" dirty="0" err="1">
                <a:solidFill>
                  <a:schemeClr val="tx1"/>
                </a:solidFill>
                <a:effectLst/>
                <a:latin typeface="+mn-lt"/>
                <a:ea typeface="+mn-ea"/>
                <a:cs typeface="+mn-cs"/>
              </a:rPr>
              <a:t>mn</a:t>
            </a:r>
            <a:r>
              <a:rPr lang="nb-NO" sz="1200" kern="1200" dirty="0">
                <a:solidFill>
                  <a:schemeClr val="tx1"/>
                </a:solidFill>
                <a:effectLst/>
                <a:latin typeface="+mn-lt"/>
                <a:ea typeface="+mn-ea"/>
                <a:cs typeface="+mn-cs"/>
              </a:rPr>
              <a:t>}  \end{</a:t>
            </a:r>
            <a:r>
              <a:rPr lang="nb-NO" sz="1200" kern="1200" dirty="0" err="1">
                <a:solidFill>
                  <a:schemeClr val="tx1"/>
                </a:solidFill>
                <a:effectLst/>
                <a:latin typeface="+mn-lt"/>
                <a:ea typeface="+mn-ea"/>
                <a:cs typeface="+mn-cs"/>
              </a:rPr>
              <a:t>bmatrix</a:t>
            </a:r>
            <a:r>
              <a:rPr lang="nb-NO" sz="1200" kern="1200" dirty="0">
                <a:solidFill>
                  <a:schemeClr val="tx1"/>
                </a:solidFill>
                <a:effectLst/>
                <a:latin typeface="+mn-lt"/>
                <a:ea typeface="+mn-ea"/>
                <a:cs typeface="+mn-cs"/>
              </a:rPr>
              <a:t>}</a:t>
            </a:r>
          </a:p>
          <a:p>
            <a:endParaRPr lang="en-US" dirty="0"/>
          </a:p>
          <a:p>
            <a:endParaRPr lang="en-US" dirty="0"/>
          </a:p>
        </p:txBody>
      </p:sp>
      <p:sp>
        <p:nvSpPr>
          <p:cNvPr id="4" name="Slide Number Placeholder 3"/>
          <p:cNvSpPr>
            <a:spLocks noGrp="1"/>
          </p:cNvSpPr>
          <p:nvPr>
            <p:ph type="sldNum" sz="quarter" idx="5"/>
          </p:nvPr>
        </p:nvSpPr>
        <p:spPr/>
        <p:txBody>
          <a:bodyPr/>
          <a:lstStyle/>
          <a:p>
            <a:fld id="{5617E919-F0C9-3242-B799-B1AECE335238}" type="slidenum">
              <a:rPr lang="en-US" smtClean="0"/>
              <a:t>37</a:t>
            </a:fld>
            <a:endParaRPr lang="en-US"/>
          </a:p>
        </p:txBody>
      </p:sp>
    </p:spTree>
    <p:extLst>
      <p:ext uri="{BB962C8B-B14F-4D97-AF65-F5344CB8AC3E}">
        <p14:creationId xmlns:p14="http://schemas.microsoft.com/office/powerpoint/2010/main" val="21782177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17E919-F0C9-3242-B799-B1AECE335238}" type="slidenum">
              <a:rPr lang="en-US" smtClean="0"/>
              <a:t>3</a:t>
            </a:fld>
            <a:endParaRPr lang="en-US"/>
          </a:p>
        </p:txBody>
      </p:sp>
    </p:spTree>
    <p:extLst>
      <p:ext uri="{BB962C8B-B14F-4D97-AF65-F5344CB8AC3E}">
        <p14:creationId xmlns:p14="http://schemas.microsoft.com/office/powerpoint/2010/main" val="27442587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17E919-F0C9-3242-B799-B1AECE335238}" type="slidenum">
              <a:rPr lang="en-US" smtClean="0"/>
              <a:t>6</a:t>
            </a:fld>
            <a:endParaRPr lang="en-US"/>
          </a:p>
        </p:txBody>
      </p:sp>
    </p:spTree>
    <p:extLst>
      <p:ext uri="{BB962C8B-B14F-4D97-AF65-F5344CB8AC3E}">
        <p14:creationId xmlns:p14="http://schemas.microsoft.com/office/powerpoint/2010/main" val="5445886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17E919-F0C9-3242-B799-B1AECE335238}" type="slidenum">
              <a:rPr lang="en-US" smtClean="0"/>
              <a:t>9</a:t>
            </a:fld>
            <a:endParaRPr lang="en-US"/>
          </a:p>
        </p:txBody>
      </p:sp>
    </p:spTree>
    <p:extLst>
      <p:ext uri="{BB962C8B-B14F-4D97-AF65-F5344CB8AC3E}">
        <p14:creationId xmlns:p14="http://schemas.microsoft.com/office/powerpoint/2010/main" val="9207286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dirty="0">
                <a:solidFill>
                  <a:schemeClr val="tx1"/>
                </a:solidFill>
                <a:effectLst/>
                <a:latin typeface="+mn-lt"/>
                <a:ea typeface="+mn-ea"/>
                <a:cs typeface="+mn-cs"/>
              </a:rPr>
              <a:t>C = \{ \</a:t>
            </a:r>
            <a:r>
              <a:rPr lang="nb-NO" sz="1200" kern="1200" dirty="0" err="1">
                <a:solidFill>
                  <a:schemeClr val="tx1"/>
                </a:solidFill>
                <a:effectLst/>
                <a:latin typeface="+mn-lt"/>
                <a:ea typeface="+mn-ea"/>
                <a:cs typeface="+mn-cs"/>
              </a:rPr>
              <a:t>text</a:t>
            </a:r>
            <a:r>
              <a:rPr lang="nb-NO" sz="1200" kern="1200" dirty="0">
                <a:solidFill>
                  <a:schemeClr val="tx1"/>
                </a:solidFill>
                <a:effectLst/>
                <a:latin typeface="+mn-lt"/>
                <a:ea typeface="+mn-ea"/>
                <a:cs typeface="+mn-cs"/>
              </a:rPr>
              <a:t>{Romeo}, \</a:t>
            </a:r>
            <a:r>
              <a:rPr lang="nb-NO" sz="1200" kern="1200" dirty="0" err="1">
                <a:solidFill>
                  <a:schemeClr val="tx1"/>
                </a:solidFill>
                <a:effectLst/>
                <a:latin typeface="+mn-lt"/>
                <a:ea typeface="+mn-ea"/>
                <a:cs typeface="+mn-cs"/>
              </a:rPr>
              <a:t>text</a:t>
            </a:r>
            <a:r>
              <a:rPr lang="nb-NO" sz="1200" kern="1200" dirty="0">
                <a:solidFill>
                  <a:schemeClr val="tx1"/>
                </a:solidFill>
                <a:effectLst/>
                <a:latin typeface="+mn-lt"/>
                <a:ea typeface="+mn-ea"/>
                <a:cs typeface="+mn-cs"/>
              </a:rPr>
              <a:t>{</a:t>
            </a:r>
            <a:r>
              <a:rPr lang="nb-NO" sz="1200" kern="1200" dirty="0" err="1">
                <a:solidFill>
                  <a:schemeClr val="tx1"/>
                </a:solidFill>
                <a:effectLst/>
                <a:latin typeface="+mn-lt"/>
                <a:ea typeface="+mn-ea"/>
                <a:cs typeface="+mn-cs"/>
              </a:rPr>
              <a:t>Pallina</a:t>
            </a:r>
            <a:r>
              <a:rPr lang="nb-NO" sz="1200" kern="1200" dirty="0">
                <a:solidFill>
                  <a:schemeClr val="tx1"/>
                </a:solidFill>
                <a:effectLst/>
                <a:latin typeface="+mn-lt"/>
                <a:ea typeface="+mn-ea"/>
                <a:cs typeface="+mn-cs"/>
              </a:rPr>
              <a:t>}, \</a:t>
            </a:r>
            <a:r>
              <a:rPr lang="nb-NO" sz="1200" kern="1200" dirty="0" err="1">
                <a:solidFill>
                  <a:schemeClr val="tx1"/>
                </a:solidFill>
                <a:effectLst/>
                <a:latin typeface="+mn-lt"/>
                <a:ea typeface="+mn-ea"/>
                <a:cs typeface="+mn-cs"/>
              </a:rPr>
              <a:t>text</a:t>
            </a:r>
            <a:r>
              <a:rPr lang="nb-NO" sz="1200" kern="1200" dirty="0">
                <a:solidFill>
                  <a:schemeClr val="tx1"/>
                </a:solidFill>
                <a:effectLst/>
                <a:latin typeface="+mn-lt"/>
                <a:ea typeface="+mn-ea"/>
                <a:cs typeface="+mn-cs"/>
              </a:rPr>
              <a:t>{</a:t>
            </a:r>
            <a:r>
              <a:rPr lang="nb-NO" sz="1200" kern="1200" dirty="0" err="1">
                <a:solidFill>
                  <a:schemeClr val="tx1"/>
                </a:solidFill>
                <a:effectLst/>
                <a:latin typeface="+mn-lt"/>
                <a:ea typeface="+mn-ea"/>
                <a:cs typeface="+mn-cs"/>
              </a:rPr>
              <a:t>Micio</a:t>
            </a:r>
            <a:r>
              <a:rPr lang="nb-NO" sz="1200" kern="1200" dirty="0">
                <a:solidFill>
                  <a:schemeClr val="tx1"/>
                </a:solidFill>
                <a:effectLst/>
                <a:latin typeface="+mn-lt"/>
                <a:ea typeface="+mn-ea"/>
                <a:cs typeface="+mn-cs"/>
              </a:rPr>
              <a:t>}, \</a:t>
            </a:r>
            <a:r>
              <a:rPr lang="nb-NO" sz="1200" kern="1200" dirty="0" err="1">
                <a:solidFill>
                  <a:schemeClr val="tx1"/>
                </a:solidFill>
                <a:effectLst/>
                <a:latin typeface="+mn-lt"/>
                <a:ea typeface="+mn-ea"/>
                <a:cs typeface="+mn-cs"/>
              </a:rPr>
              <a:t>text</a:t>
            </a:r>
            <a:r>
              <a:rPr lang="nb-NO" sz="1200" kern="1200" dirty="0">
                <a:solidFill>
                  <a:schemeClr val="tx1"/>
                </a:solidFill>
                <a:effectLst/>
                <a:latin typeface="+mn-lt"/>
                <a:ea typeface="+mn-ea"/>
                <a:cs typeface="+mn-cs"/>
              </a:rPr>
              <a:t>{Luna} \} \</a:t>
            </a:r>
            <a:r>
              <a:rPr lang="nb-NO" sz="1200" kern="1200" dirty="0" err="1">
                <a:solidFill>
                  <a:schemeClr val="tx1"/>
                </a:solidFill>
                <a:effectLst/>
                <a:latin typeface="+mn-lt"/>
                <a:ea typeface="+mn-ea"/>
                <a:cs typeface="+mn-cs"/>
              </a:rPr>
              <a:t>subset</a:t>
            </a:r>
            <a:r>
              <a:rPr lang="nb-NO" sz="1200" kern="1200" dirty="0">
                <a:solidFill>
                  <a:schemeClr val="tx1"/>
                </a:solidFill>
                <a:effectLst/>
                <a:latin typeface="+mn-lt"/>
                <a:ea typeface="+mn-ea"/>
                <a:cs typeface="+mn-cs"/>
              </a:rPr>
              <a:t> \{ \</a:t>
            </a:r>
            <a:r>
              <a:rPr lang="nb-NO" sz="1200" kern="1200" dirty="0" err="1">
                <a:solidFill>
                  <a:schemeClr val="tx1"/>
                </a:solidFill>
                <a:effectLst/>
                <a:latin typeface="+mn-lt"/>
                <a:ea typeface="+mn-ea"/>
                <a:cs typeface="+mn-cs"/>
              </a:rPr>
              <a:t>text</a:t>
            </a:r>
            <a:r>
              <a:rPr lang="nb-NO" sz="1200" kern="1200" dirty="0">
                <a:solidFill>
                  <a:schemeClr val="tx1"/>
                </a:solidFill>
                <a:effectLst/>
                <a:latin typeface="+mn-lt"/>
                <a:ea typeface="+mn-ea"/>
                <a:cs typeface="+mn-cs"/>
              </a:rPr>
              <a:t>{</a:t>
            </a:r>
            <a:r>
              <a:rPr lang="nb-NO" sz="1200" kern="1200" dirty="0" err="1">
                <a:solidFill>
                  <a:schemeClr val="tx1"/>
                </a:solidFill>
                <a:effectLst/>
                <a:latin typeface="+mn-lt"/>
                <a:ea typeface="+mn-ea"/>
                <a:cs typeface="+mn-cs"/>
              </a:rPr>
              <a:t>italian</a:t>
            </a:r>
            <a:r>
              <a:rPr lang="nb-NO" sz="1200" kern="1200" dirty="0">
                <a:solidFill>
                  <a:schemeClr val="tx1"/>
                </a:solidFill>
                <a:effectLst/>
                <a:latin typeface="+mn-lt"/>
                <a:ea typeface="+mn-ea"/>
                <a:cs typeface="+mn-cs"/>
              </a:rPr>
              <a:t> </a:t>
            </a:r>
            <a:r>
              <a:rPr lang="nb-NO" sz="1200" kern="1200" dirty="0" err="1">
                <a:solidFill>
                  <a:schemeClr val="tx1"/>
                </a:solidFill>
                <a:effectLst/>
                <a:latin typeface="+mn-lt"/>
                <a:ea typeface="+mn-ea"/>
                <a:cs typeface="+mn-cs"/>
              </a:rPr>
              <a:t>cats</a:t>
            </a:r>
            <a:r>
              <a:rPr lang="nb-NO" sz="1200" kern="1200" dirty="0">
                <a:solidFill>
                  <a:schemeClr val="tx1"/>
                </a:solidFill>
                <a:effectLst/>
                <a:latin typeface="+mn-lt"/>
                <a:ea typeface="+mn-ea"/>
                <a:cs typeface="+mn-cs"/>
              </a:rPr>
              <a:t>} \} \</a:t>
            </a:r>
            <a:r>
              <a:rPr lang="nb-NO" sz="1200" kern="1200" dirty="0" err="1">
                <a:solidFill>
                  <a:schemeClr val="tx1"/>
                </a:solidFill>
                <a:effectLst/>
                <a:latin typeface="+mn-lt"/>
                <a:ea typeface="+mn-ea"/>
                <a:cs typeface="+mn-cs"/>
              </a:rPr>
              <a:t>subset</a:t>
            </a:r>
            <a:r>
              <a:rPr lang="nb-NO" sz="1200" kern="1200" dirty="0">
                <a:solidFill>
                  <a:schemeClr val="tx1"/>
                </a:solidFill>
                <a:effectLst/>
                <a:latin typeface="+mn-lt"/>
                <a:ea typeface="+mn-ea"/>
                <a:cs typeface="+mn-cs"/>
              </a:rPr>
              <a:t> \{ \</a:t>
            </a:r>
            <a:r>
              <a:rPr lang="nb-NO" sz="1200" kern="1200" dirty="0" err="1">
                <a:solidFill>
                  <a:schemeClr val="tx1"/>
                </a:solidFill>
                <a:effectLst/>
                <a:latin typeface="+mn-lt"/>
                <a:ea typeface="+mn-ea"/>
                <a:cs typeface="+mn-cs"/>
              </a:rPr>
              <a:t>text</a:t>
            </a:r>
            <a:r>
              <a:rPr lang="nb-NO" sz="1200" kern="1200" dirty="0">
                <a:solidFill>
                  <a:schemeClr val="tx1"/>
                </a:solidFill>
                <a:effectLst/>
                <a:latin typeface="+mn-lt"/>
                <a:ea typeface="+mn-ea"/>
                <a:cs typeface="+mn-cs"/>
              </a:rPr>
              <a:t>{all </a:t>
            </a:r>
            <a:r>
              <a:rPr lang="nb-NO" sz="1200" kern="1200" dirty="0" err="1">
                <a:solidFill>
                  <a:schemeClr val="tx1"/>
                </a:solidFill>
                <a:effectLst/>
                <a:latin typeface="+mn-lt"/>
                <a:ea typeface="+mn-ea"/>
                <a:cs typeface="+mn-cs"/>
              </a:rPr>
              <a:t>cats</a:t>
            </a:r>
            <a:r>
              <a:rPr lang="nb-NO" sz="1200" kern="1200" dirty="0">
                <a:solidFill>
                  <a:schemeClr val="tx1"/>
                </a:solidFill>
                <a:effectLst/>
                <a:latin typeface="+mn-lt"/>
                <a:ea typeface="+mn-ea"/>
                <a:cs typeface="+mn-cs"/>
              </a:rPr>
              <a:t>}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5617E919-F0C9-3242-B799-B1AECE335238}" type="slidenum">
              <a:rPr lang="en-US" smtClean="0"/>
              <a:t>13</a:t>
            </a:fld>
            <a:endParaRPr lang="en-US"/>
          </a:p>
        </p:txBody>
      </p:sp>
    </p:spTree>
    <p:extLst>
      <p:ext uri="{BB962C8B-B14F-4D97-AF65-F5344CB8AC3E}">
        <p14:creationId xmlns:p14="http://schemas.microsoft.com/office/powerpoint/2010/main" val="29250330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fld id="{5617E919-F0C9-3242-B799-B1AECE335238}" type="slidenum">
              <a:rPr lang="en-US" smtClean="0"/>
              <a:t>14</a:t>
            </a:fld>
            <a:endParaRPr lang="en-US"/>
          </a:p>
        </p:txBody>
      </p:sp>
    </p:spTree>
    <p:extLst>
      <p:ext uri="{BB962C8B-B14F-4D97-AF65-F5344CB8AC3E}">
        <p14:creationId xmlns:p14="http://schemas.microsoft.com/office/powerpoint/2010/main" val="485738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dirty="0">
                <a:solidFill>
                  <a:schemeClr val="tx1"/>
                </a:solidFill>
                <a:effectLst/>
                <a:latin typeface="+mn-lt"/>
                <a:ea typeface="+mn-ea"/>
                <a:cs typeface="+mn-cs"/>
              </a:rPr>
              <a:t>A \cup B = \{ x \</a:t>
            </a:r>
            <a:r>
              <a:rPr lang="nb-NO" sz="1200" kern="1200" dirty="0" err="1">
                <a:solidFill>
                  <a:schemeClr val="tx1"/>
                </a:solidFill>
                <a:effectLst/>
                <a:latin typeface="+mn-lt"/>
                <a:ea typeface="+mn-ea"/>
                <a:cs typeface="+mn-cs"/>
              </a:rPr>
              <a:t>mid</a:t>
            </a:r>
            <a:r>
              <a:rPr lang="nb-NO" sz="1200" kern="1200" dirty="0">
                <a:solidFill>
                  <a:schemeClr val="tx1"/>
                </a:solidFill>
                <a:effectLst/>
                <a:latin typeface="+mn-lt"/>
                <a:ea typeface="+mn-ea"/>
                <a:cs typeface="+mn-cs"/>
              </a:rPr>
              <a:t> x \in A \</a:t>
            </a:r>
            <a:r>
              <a:rPr lang="nb-NO" sz="1200" kern="1200" dirty="0" err="1">
                <a:solidFill>
                  <a:schemeClr val="tx1"/>
                </a:solidFill>
                <a:effectLst/>
                <a:latin typeface="+mn-lt"/>
                <a:ea typeface="+mn-ea"/>
                <a:cs typeface="+mn-cs"/>
              </a:rPr>
              <a:t>text</a:t>
            </a:r>
            <a:r>
              <a:rPr lang="nb-NO" sz="1200" kern="1200" dirty="0">
                <a:solidFill>
                  <a:schemeClr val="tx1"/>
                </a:solidFill>
                <a:effectLst/>
                <a:latin typeface="+mn-lt"/>
                <a:ea typeface="+mn-ea"/>
                <a:cs typeface="+mn-cs"/>
              </a:rPr>
              <a:t>{ or } x \in B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dirty="0">
                <a:solidFill>
                  <a:schemeClr val="tx1"/>
                </a:solidFill>
                <a:effectLst/>
                <a:latin typeface="+mn-lt"/>
                <a:ea typeface="+mn-ea"/>
                <a:cs typeface="+mn-cs"/>
              </a:rPr>
              <a:t>A \</a:t>
            </a:r>
            <a:r>
              <a:rPr lang="nb-NO" sz="1200" kern="1200" dirty="0" err="1">
                <a:solidFill>
                  <a:schemeClr val="tx1"/>
                </a:solidFill>
                <a:effectLst/>
                <a:latin typeface="+mn-lt"/>
                <a:ea typeface="+mn-ea"/>
                <a:cs typeface="+mn-cs"/>
              </a:rPr>
              <a:t>cap</a:t>
            </a:r>
            <a:r>
              <a:rPr lang="nb-NO" sz="1200" kern="1200" dirty="0">
                <a:solidFill>
                  <a:schemeClr val="tx1"/>
                </a:solidFill>
                <a:effectLst/>
                <a:latin typeface="+mn-lt"/>
                <a:ea typeface="+mn-ea"/>
                <a:cs typeface="+mn-cs"/>
              </a:rPr>
              <a:t> B = \{ x \</a:t>
            </a:r>
            <a:r>
              <a:rPr lang="nb-NO" sz="1200" kern="1200" dirty="0" err="1">
                <a:solidFill>
                  <a:schemeClr val="tx1"/>
                </a:solidFill>
                <a:effectLst/>
                <a:latin typeface="+mn-lt"/>
                <a:ea typeface="+mn-ea"/>
                <a:cs typeface="+mn-cs"/>
              </a:rPr>
              <a:t>mid</a:t>
            </a:r>
            <a:r>
              <a:rPr lang="nb-NO" sz="1200" kern="1200" dirty="0">
                <a:solidFill>
                  <a:schemeClr val="tx1"/>
                </a:solidFill>
                <a:effectLst/>
                <a:latin typeface="+mn-lt"/>
                <a:ea typeface="+mn-ea"/>
                <a:cs typeface="+mn-cs"/>
              </a:rPr>
              <a:t> x \in A \</a:t>
            </a:r>
            <a:r>
              <a:rPr lang="nb-NO" sz="1200" kern="1200" dirty="0" err="1">
                <a:solidFill>
                  <a:schemeClr val="tx1"/>
                </a:solidFill>
                <a:effectLst/>
                <a:latin typeface="+mn-lt"/>
                <a:ea typeface="+mn-ea"/>
                <a:cs typeface="+mn-cs"/>
              </a:rPr>
              <a:t>text</a:t>
            </a:r>
            <a:r>
              <a:rPr lang="nb-NO" sz="1200" kern="1200" dirty="0">
                <a:solidFill>
                  <a:schemeClr val="tx1"/>
                </a:solidFill>
                <a:effectLst/>
                <a:latin typeface="+mn-lt"/>
                <a:ea typeface="+mn-ea"/>
                <a:cs typeface="+mn-cs"/>
              </a:rPr>
              <a:t>{ and } x \in B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dirty="0">
                <a:solidFill>
                  <a:schemeClr val="tx1"/>
                </a:solidFill>
                <a:effectLst/>
                <a:latin typeface="+mn-lt"/>
                <a:ea typeface="+mn-ea"/>
                <a:cs typeface="+mn-cs"/>
              </a:rPr>
              <a:t>A \</a:t>
            </a:r>
            <a:r>
              <a:rPr lang="nb-NO" sz="1200" kern="1200" dirty="0" err="1">
                <a:solidFill>
                  <a:schemeClr val="tx1"/>
                </a:solidFill>
                <a:effectLst/>
                <a:latin typeface="+mn-lt"/>
                <a:ea typeface="+mn-ea"/>
                <a:cs typeface="+mn-cs"/>
              </a:rPr>
              <a:t>setminus</a:t>
            </a:r>
            <a:r>
              <a:rPr lang="nb-NO" sz="1200" kern="1200" dirty="0">
                <a:solidFill>
                  <a:schemeClr val="tx1"/>
                </a:solidFill>
                <a:effectLst/>
                <a:latin typeface="+mn-lt"/>
                <a:ea typeface="+mn-ea"/>
                <a:cs typeface="+mn-cs"/>
              </a:rPr>
              <a:t> B = \{ x \in A \</a:t>
            </a:r>
            <a:r>
              <a:rPr lang="nb-NO" sz="1200" kern="1200" dirty="0" err="1">
                <a:solidFill>
                  <a:schemeClr val="tx1"/>
                </a:solidFill>
                <a:effectLst/>
                <a:latin typeface="+mn-lt"/>
                <a:ea typeface="+mn-ea"/>
                <a:cs typeface="+mn-cs"/>
              </a:rPr>
              <a:t>mid</a:t>
            </a:r>
            <a:r>
              <a:rPr lang="nb-NO" sz="1200" kern="1200" dirty="0">
                <a:solidFill>
                  <a:schemeClr val="tx1"/>
                </a:solidFill>
                <a:effectLst/>
                <a:latin typeface="+mn-lt"/>
                <a:ea typeface="+mn-ea"/>
                <a:cs typeface="+mn-cs"/>
              </a:rPr>
              <a:t> x \</a:t>
            </a:r>
            <a:r>
              <a:rPr lang="nb-NO" sz="1200" kern="1200" dirty="0" err="1">
                <a:solidFill>
                  <a:schemeClr val="tx1"/>
                </a:solidFill>
                <a:effectLst/>
                <a:latin typeface="+mn-lt"/>
                <a:ea typeface="+mn-ea"/>
                <a:cs typeface="+mn-cs"/>
              </a:rPr>
              <a:t>notin</a:t>
            </a:r>
            <a:r>
              <a:rPr lang="nb-NO" sz="1200" kern="1200" dirty="0">
                <a:solidFill>
                  <a:schemeClr val="tx1"/>
                </a:solidFill>
                <a:effectLst/>
                <a:latin typeface="+mn-lt"/>
                <a:ea typeface="+mn-ea"/>
                <a:cs typeface="+mn-cs"/>
              </a:rPr>
              <a:t> B \} = B^\</a:t>
            </a:r>
            <a:r>
              <a:rPr lang="nb-NO" sz="1200" kern="1200" dirty="0" err="1">
                <a:solidFill>
                  <a:schemeClr val="tx1"/>
                </a:solidFill>
                <a:effectLst/>
                <a:latin typeface="+mn-lt"/>
                <a:ea typeface="+mn-ea"/>
                <a:cs typeface="+mn-cs"/>
              </a:rPr>
              <a:t>complement</a:t>
            </a:r>
            <a:endParaRPr lang="nb-NO"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5617E919-F0C9-3242-B799-B1AECE335238}" type="slidenum">
              <a:rPr lang="en-US" smtClean="0"/>
              <a:t>15</a:t>
            </a:fld>
            <a:endParaRPr lang="en-US"/>
          </a:p>
        </p:txBody>
      </p:sp>
    </p:spTree>
    <p:extLst>
      <p:ext uri="{BB962C8B-B14F-4D97-AF65-F5344CB8AC3E}">
        <p14:creationId xmlns:p14="http://schemas.microsoft.com/office/powerpoint/2010/main" val="10074893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dirty="0">
                <a:solidFill>
                  <a:schemeClr val="tx1"/>
                </a:solidFill>
                <a:effectLst/>
                <a:latin typeface="+mn-lt"/>
                <a:ea typeface="+mn-ea"/>
                <a:cs typeface="+mn-cs"/>
              </a:rPr>
              <a:t>\</a:t>
            </a:r>
            <a:r>
              <a:rPr lang="nb-NO" sz="1200" kern="1200" dirty="0" err="1">
                <a:solidFill>
                  <a:schemeClr val="tx1"/>
                </a:solidFill>
                <a:effectLst/>
                <a:latin typeface="+mn-lt"/>
                <a:ea typeface="+mn-ea"/>
                <a:cs typeface="+mn-cs"/>
              </a:rPr>
              <a:t>mathbb</a:t>
            </a:r>
            <a:r>
              <a:rPr lang="nb-NO" sz="1200" kern="1200" dirty="0">
                <a:solidFill>
                  <a:schemeClr val="tx1"/>
                </a:solidFill>
                <a:effectLst/>
                <a:latin typeface="+mn-lt"/>
                <a:ea typeface="+mn-ea"/>
                <a:cs typeface="+mn-cs"/>
              </a:rPr>
              <a:t>{N} = \{0, 1, 2, 3, \</a:t>
            </a:r>
            <a:r>
              <a:rPr lang="nb-NO" sz="1200" kern="1200" dirty="0" err="1">
                <a:solidFill>
                  <a:schemeClr val="tx1"/>
                </a:solidFill>
                <a:effectLst/>
                <a:latin typeface="+mn-lt"/>
                <a:ea typeface="+mn-ea"/>
                <a:cs typeface="+mn-cs"/>
              </a:rPr>
              <a:t>ldots</a:t>
            </a:r>
            <a:r>
              <a:rPr lang="nb-NO"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5617E919-F0C9-3242-B799-B1AECE335238}" type="slidenum">
              <a:rPr lang="en-US" smtClean="0"/>
              <a:t>19</a:t>
            </a:fld>
            <a:endParaRPr lang="en-US"/>
          </a:p>
        </p:txBody>
      </p:sp>
    </p:spTree>
    <p:extLst>
      <p:ext uri="{BB962C8B-B14F-4D97-AF65-F5344CB8AC3E}">
        <p14:creationId xmlns:p14="http://schemas.microsoft.com/office/powerpoint/2010/main" val="12889076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dirty="0">
                <a:solidFill>
                  <a:schemeClr val="tx1"/>
                </a:solidFill>
                <a:effectLst/>
                <a:latin typeface="+mn-lt"/>
                <a:ea typeface="+mn-ea"/>
                <a:cs typeface="+mn-cs"/>
              </a:rPr>
              <a:t>\</a:t>
            </a:r>
            <a:r>
              <a:rPr lang="nb-NO" sz="1200" kern="1200" dirty="0" err="1">
                <a:solidFill>
                  <a:schemeClr val="tx1"/>
                </a:solidFill>
                <a:effectLst/>
                <a:latin typeface="+mn-lt"/>
                <a:ea typeface="+mn-ea"/>
                <a:cs typeface="+mn-cs"/>
              </a:rPr>
              <a:t>mathbb</a:t>
            </a:r>
            <a:r>
              <a:rPr lang="nb-NO" sz="1200" kern="1200" dirty="0">
                <a:solidFill>
                  <a:schemeClr val="tx1"/>
                </a:solidFill>
                <a:effectLst/>
                <a:latin typeface="+mn-lt"/>
                <a:ea typeface="+mn-ea"/>
                <a:cs typeface="+mn-cs"/>
              </a:rPr>
              <a:t>{C} = \{ \; x + \</a:t>
            </a:r>
            <a:r>
              <a:rPr lang="nb-NO" sz="1200" kern="1200" dirty="0" err="1">
                <a:solidFill>
                  <a:schemeClr val="tx1"/>
                </a:solidFill>
                <a:effectLst/>
                <a:latin typeface="+mn-lt"/>
                <a:ea typeface="+mn-ea"/>
                <a:cs typeface="+mn-cs"/>
              </a:rPr>
              <a:t>mathrm</a:t>
            </a:r>
            <a:r>
              <a:rPr lang="nb-NO" sz="1200" kern="1200" dirty="0">
                <a:solidFill>
                  <a:schemeClr val="tx1"/>
                </a:solidFill>
                <a:effectLst/>
                <a:latin typeface="+mn-lt"/>
                <a:ea typeface="+mn-ea"/>
                <a:cs typeface="+mn-cs"/>
              </a:rPr>
              <a:t>{i} b \;\</a:t>
            </a:r>
            <a:r>
              <a:rPr lang="nb-NO" sz="1200" kern="1200" dirty="0" err="1">
                <a:solidFill>
                  <a:schemeClr val="tx1"/>
                </a:solidFill>
                <a:effectLst/>
                <a:latin typeface="+mn-lt"/>
                <a:ea typeface="+mn-ea"/>
                <a:cs typeface="+mn-cs"/>
              </a:rPr>
              <a:t>mid</a:t>
            </a:r>
            <a:r>
              <a:rPr lang="nb-NO" sz="1200" kern="1200" dirty="0">
                <a:solidFill>
                  <a:schemeClr val="tx1"/>
                </a:solidFill>
                <a:effectLst/>
                <a:latin typeface="+mn-lt"/>
                <a:ea typeface="+mn-ea"/>
                <a:cs typeface="+mn-cs"/>
              </a:rPr>
              <a:t>\; a,\, b \in \</a:t>
            </a:r>
            <a:r>
              <a:rPr lang="nb-NO" sz="1200" kern="1200" dirty="0" err="1">
                <a:solidFill>
                  <a:schemeClr val="tx1"/>
                </a:solidFill>
                <a:effectLst/>
                <a:latin typeface="+mn-lt"/>
                <a:ea typeface="+mn-ea"/>
                <a:cs typeface="+mn-cs"/>
              </a:rPr>
              <a:t>mathbb</a:t>
            </a:r>
            <a:r>
              <a:rPr lang="nb-NO" sz="1200" kern="1200" dirty="0">
                <a:solidFill>
                  <a:schemeClr val="tx1"/>
                </a:solidFill>
                <a:effectLst/>
                <a:latin typeface="+mn-lt"/>
                <a:ea typeface="+mn-ea"/>
                <a:cs typeface="+mn-cs"/>
              </a:rPr>
              <a:t>{R}\; \}, \</a:t>
            </a:r>
            <a:r>
              <a:rPr lang="nb-NO" sz="1200" kern="1200" dirty="0" err="1">
                <a:solidFill>
                  <a:schemeClr val="tx1"/>
                </a:solidFill>
                <a:effectLst/>
                <a:latin typeface="+mn-lt"/>
                <a:ea typeface="+mn-ea"/>
                <a:cs typeface="+mn-cs"/>
              </a:rPr>
              <a:t>qquad</a:t>
            </a:r>
            <a:r>
              <a:rPr lang="nb-NO" sz="1200" kern="1200" dirty="0">
                <a:solidFill>
                  <a:schemeClr val="tx1"/>
                </a:solidFill>
                <a:effectLst/>
                <a:latin typeface="+mn-lt"/>
                <a:ea typeface="+mn-ea"/>
                <a:cs typeface="+mn-cs"/>
              </a:rPr>
              <a:t> \</a:t>
            </a:r>
            <a:r>
              <a:rPr lang="nb-NO" sz="1200" kern="1200" dirty="0" err="1">
                <a:solidFill>
                  <a:schemeClr val="tx1"/>
                </a:solidFill>
                <a:effectLst/>
                <a:latin typeface="+mn-lt"/>
                <a:ea typeface="+mn-ea"/>
                <a:cs typeface="+mn-cs"/>
              </a:rPr>
              <a:t>mathrm</a:t>
            </a:r>
            <a:r>
              <a:rPr lang="nb-NO" sz="1200" kern="1200" dirty="0">
                <a:solidFill>
                  <a:schemeClr val="tx1"/>
                </a:solidFill>
                <a:effectLst/>
                <a:latin typeface="+mn-lt"/>
                <a:ea typeface="+mn-ea"/>
                <a:cs typeface="+mn-cs"/>
              </a:rPr>
              <a:t>{i}^2 = -1</a:t>
            </a:r>
          </a:p>
          <a:p>
            <a:endParaRPr lang="en-US" dirty="0"/>
          </a:p>
        </p:txBody>
      </p:sp>
      <p:sp>
        <p:nvSpPr>
          <p:cNvPr id="4" name="Slide Number Placeholder 3"/>
          <p:cNvSpPr>
            <a:spLocks noGrp="1"/>
          </p:cNvSpPr>
          <p:nvPr>
            <p:ph type="sldNum" sz="quarter" idx="5"/>
          </p:nvPr>
        </p:nvSpPr>
        <p:spPr/>
        <p:txBody>
          <a:bodyPr/>
          <a:lstStyle/>
          <a:p>
            <a:fld id="{5617E919-F0C9-3242-B799-B1AECE335238}" type="slidenum">
              <a:rPr lang="en-US" smtClean="0"/>
              <a:t>20</a:t>
            </a:fld>
            <a:endParaRPr lang="en-US"/>
          </a:p>
        </p:txBody>
      </p:sp>
    </p:spTree>
    <p:extLst>
      <p:ext uri="{BB962C8B-B14F-4D97-AF65-F5344CB8AC3E}">
        <p14:creationId xmlns:p14="http://schemas.microsoft.com/office/powerpoint/2010/main" val="34015633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EC1EB-790F-7247-B712-69DCB0F4BF5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E68623E-537A-2945-B5E4-9D08D4C7A108}"/>
              </a:ext>
            </a:extLst>
          </p:cNvPr>
          <p:cNvSpPr>
            <a:spLocks noGrp="1"/>
          </p:cNvSpPr>
          <p:nvPr>
            <p:ph type="subTitle" idx="1"/>
          </p:nvPr>
        </p:nvSpPr>
        <p:spPr>
          <a:xfrm>
            <a:off x="1524000" y="3602038"/>
            <a:ext cx="9144000" cy="1655762"/>
          </a:xfrm>
        </p:spPr>
        <p:txBody>
          <a:bodyPr/>
          <a:lstStyle>
            <a:lvl1pPr marL="0" indent="0" algn="ctr">
              <a:buNone/>
              <a:defRPr sz="2400" baseline="0">
                <a:latin typeface="Avenir Light" panose="020B0402020203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F061C7F8-B58E-604D-A02C-070D6C28C40E}"/>
              </a:ext>
            </a:extLst>
          </p:cNvPr>
          <p:cNvSpPr>
            <a:spLocks noGrp="1"/>
          </p:cNvSpPr>
          <p:nvPr>
            <p:ph type="dt" sz="half" idx="10"/>
          </p:nvPr>
        </p:nvSpPr>
        <p:spPr/>
        <p:txBody>
          <a:bodyPr/>
          <a:lstStyle/>
          <a:p>
            <a:fld id="{7D075E0F-F1B2-EF4B-A8EE-E2FBA9EDBFA7}" type="datetimeFigureOut">
              <a:rPr lang="en-US" smtClean="0"/>
              <a:t>9/8/24</a:t>
            </a:fld>
            <a:endParaRPr lang="en-US"/>
          </a:p>
        </p:txBody>
      </p:sp>
      <p:sp>
        <p:nvSpPr>
          <p:cNvPr id="5" name="Footer Placeholder 4">
            <a:extLst>
              <a:ext uri="{FF2B5EF4-FFF2-40B4-BE49-F238E27FC236}">
                <a16:creationId xmlns:a16="http://schemas.microsoft.com/office/drawing/2014/main" id="{FABF301B-4C39-0C47-84B5-C6E5C64BE7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BC04B6-F326-A341-8E70-5CB83B9CCED1}"/>
              </a:ext>
            </a:extLst>
          </p:cNvPr>
          <p:cNvSpPr>
            <a:spLocks noGrp="1"/>
          </p:cNvSpPr>
          <p:nvPr>
            <p:ph type="sldNum" sz="quarter" idx="12"/>
          </p:nvPr>
        </p:nvSpPr>
        <p:spPr/>
        <p:txBody>
          <a:bodyPr/>
          <a:lstStyle/>
          <a:p>
            <a:fld id="{35BF1548-D5B3-2748-B836-73DB37690C04}" type="slidenum">
              <a:rPr lang="en-US" smtClean="0"/>
              <a:t>‹#›</a:t>
            </a:fld>
            <a:endParaRPr lang="en-US"/>
          </a:p>
        </p:txBody>
      </p:sp>
    </p:spTree>
    <p:extLst>
      <p:ext uri="{BB962C8B-B14F-4D97-AF65-F5344CB8AC3E}">
        <p14:creationId xmlns:p14="http://schemas.microsoft.com/office/powerpoint/2010/main" val="39126392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C1158-DDBA-454E-8AA8-83D0A93CFFB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6520D54-E3CC-814E-B95B-7220312262B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8EFFF5-EB56-AE4B-9EC6-C858B62A85AE}"/>
              </a:ext>
            </a:extLst>
          </p:cNvPr>
          <p:cNvSpPr>
            <a:spLocks noGrp="1"/>
          </p:cNvSpPr>
          <p:nvPr>
            <p:ph type="dt" sz="half" idx="10"/>
          </p:nvPr>
        </p:nvSpPr>
        <p:spPr/>
        <p:txBody>
          <a:bodyPr/>
          <a:lstStyle/>
          <a:p>
            <a:fld id="{7D075E0F-F1B2-EF4B-A8EE-E2FBA9EDBFA7}" type="datetimeFigureOut">
              <a:rPr lang="en-US" smtClean="0"/>
              <a:t>9/8/24</a:t>
            </a:fld>
            <a:endParaRPr lang="en-US"/>
          </a:p>
        </p:txBody>
      </p:sp>
      <p:sp>
        <p:nvSpPr>
          <p:cNvPr id="5" name="Footer Placeholder 4">
            <a:extLst>
              <a:ext uri="{FF2B5EF4-FFF2-40B4-BE49-F238E27FC236}">
                <a16:creationId xmlns:a16="http://schemas.microsoft.com/office/drawing/2014/main" id="{65CDC202-950A-DF4D-AFFD-AA16FEC977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0F1720-E80A-C048-B79F-12BC4A88E195}"/>
              </a:ext>
            </a:extLst>
          </p:cNvPr>
          <p:cNvSpPr>
            <a:spLocks noGrp="1"/>
          </p:cNvSpPr>
          <p:nvPr>
            <p:ph type="sldNum" sz="quarter" idx="12"/>
          </p:nvPr>
        </p:nvSpPr>
        <p:spPr/>
        <p:txBody>
          <a:bodyPr/>
          <a:lstStyle/>
          <a:p>
            <a:fld id="{35BF1548-D5B3-2748-B836-73DB37690C04}" type="slidenum">
              <a:rPr lang="en-US" smtClean="0"/>
              <a:t>‹#›</a:t>
            </a:fld>
            <a:endParaRPr lang="en-US"/>
          </a:p>
        </p:txBody>
      </p:sp>
    </p:spTree>
    <p:extLst>
      <p:ext uri="{BB962C8B-B14F-4D97-AF65-F5344CB8AC3E}">
        <p14:creationId xmlns:p14="http://schemas.microsoft.com/office/powerpoint/2010/main" val="3853182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A5A97F3-399B-1E49-BAAE-1EB7BABC2DC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3133C54-1FD4-2344-B0DF-833D4539BD5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C0DC5-F258-F643-9273-9055763B1E67}"/>
              </a:ext>
            </a:extLst>
          </p:cNvPr>
          <p:cNvSpPr>
            <a:spLocks noGrp="1"/>
          </p:cNvSpPr>
          <p:nvPr>
            <p:ph type="dt" sz="half" idx="10"/>
          </p:nvPr>
        </p:nvSpPr>
        <p:spPr/>
        <p:txBody>
          <a:bodyPr/>
          <a:lstStyle/>
          <a:p>
            <a:fld id="{7D075E0F-F1B2-EF4B-A8EE-E2FBA9EDBFA7}" type="datetimeFigureOut">
              <a:rPr lang="en-US" smtClean="0"/>
              <a:t>9/8/24</a:t>
            </a:fld>
            <a:endParaRPr lang="en-US"/>
          </a:p>
        </p:txBody>
      </p:sp>
      <p:sp>
        <p:nvSpPr>
          <p:cNvPr id="5" name="Footer Placeholder 4">
            <a:extLst>
              <a:ext uri="{FF2B5EF4-FFF2-40B4-BE49-F238E27FC236}">
                <a16:creationId xmlns:a16="http://schemas.microsoft.com/office/drawing/2014/main" id="{33910FB3-D17B-0745-BB26-3BF57D49BC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D5E213-EF8C-2F40-A454-3D87264FD215}"/>
              </a:ext>
            </a:extLst>
          </p:cNvPr>
          <p:cNvSpPr>
            <a:spLocks noGrp="1"/>
          </p:cNvSpPr>
          <p:nvPr>
            <p:ph type="sldNum" sz="quarter" idx="12"/>
          </p:nvPr>
        </p:nvSpPr>
        <p:spPr/>
        <p:txBody>
          <a:bodyPr/>
          <a:lstStyle/>
          <a:p>
            <a:fld id="{35BF1548-D5B3-2748-B836-73DB37690C04}" type="slidenum">
              <a:rPr lang="en-US" smtClean="0"/>
              <a:t>‹#›</a:t>
            </a:fld>
            <a:endParaRPr lang="en-US"/>
          </a:p>
        </p:txBody>
      </p:sp>
    </p:spTree>
    <p:extLst>
      <p:ext uri="{BB962C8B-B14F-4D97-AF65-F5344CB8AC3E}">
        <p14:creationId xmlns:p14="http://schemas.microsoft.com/office/powerpoint/2010/main" val="26460479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C0FED-DAB5-6B45-B960-2299126220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6C9B706-255C-3146-9F9E-F88AC35F807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0A06BE-E0BB-C648-AF7B-8A11A7878A00}"/>
              </a:ext>
            </a:extLst>
          </p:cNvPr>
          <p:cNvSpPr>
            <a:spLocks noGrp="1"/>
          </p:cNvSpPr>
          <p:nvPr>
            <p:ph type="dt" sz="half" idx="10"/>
          </p:nvPr>
        </p:nvSpPr>
        <p:spPr/>
        <p:txBody>
          <a:bodyPr/>
          <a:lstStyle/>
          <a:p>
            <a:fld id="{7D075E0F-F1B2-EF4B-A8EE-E2FBA9EDBFA7}" type="datetimeFigureOut">
              <a:rPr lang="en-US" smtClean="0"/>
              <a:t>9/8/24</a:t>
            </a:fld>
            <a:endParaRPr lang="en-US"/>
          </a:p>
        </p:txBody>
      </p:sp>
      <p:sp>
        <p:nvSpPr>
          <p:cNvPr id="5" name="Footer Placeholder 4">
            <a:extLst>
              <a:ext uri="{FF2B5EF4-FFF2-40B4-BE49-F238E27FC236}">
                <a16:creationId xmlns:a16="http://schemas.microsoft.com/office/drawing/2014/main" id="{DF735BC4-D876-9E41-AFCA-EFA8C5D631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01C440-05E9-5344-A10B-9583EC7A0AC7}"/>
              </a:ext>
            </a:extLst>
          </p:cNvPr>
          <p:cNvSpPr>
            <a:spLocks noGrp="1"/>
          </p:cNvSpPr>
          <p:nvPr>
            <p:ph type="sldNum" sz="quarter" idx="12"/>
          </p:nvPr>
        </p:nvSpPr>
        <p:spPr/>
        <p:txBody>
          <a:bodyPr/>
          <a:lstStyle/>
          <a:p>
            <a:fld id="{35BF1548-D5B3-2748-B836-73DB37690C04}" type="slidenum">
              <a:rPr lang="en-US" smtClean="0"/>
              <a:t>‹#›</a:t>
            </a:fld>
            <a:endParaRPr lang="en-US"/>
          </a:p>
        </p:txBody>
      </p:sp>
    </p:spTree>
    <p:extLst>
      <p:ext uri="{BB962C8B-B14F-4D97-AF65-F5344CB8AC3E}">
        <p14:creationId xmlns:p14="http://schemas.microsoft.com/office/powerpoint/2010/main" val="23092524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97747-424C-CC49-B42D-9CFF20A6332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2869FE1-B144-FD43-BCBB-7EB207AD4C9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3226F06-4676-F147-BD72-BA6C225502EF}"/>
              </a:ext>
            </a:extLst>
          </p:cNvPr>
          <p:cNvSpPr>
            <a:spLocks noGrp="1"/>
          </p:cNvSpPr>
          <p:nvPr>
            <p:ph type="dt" sz="half" idx="10"/>
          </p:nvPr>
        </p:nvSpPr>
        <p:spPr/>
        <p:txBody>
          <a:bodyPr/>
          <a:lstStyle/>
          <a:p>
            <a:fld id="{7D075E0F-F1B2-EF4B-A8EE-E2FBA9EDBFA7}" type="datetimeFigureOut">
              <a:rPr lang="en-US" smtClean="0"/>
              <a:t>9/8/24</a:t>
            </a:fld>
            <a:endParaRPr lang="en-US"/>
          </a:p>
        </p:txBody>
      </p:sp>
      <p:sp>
        <p:nvSpPr>
          <p:cNvPr id="5" name="Footer Placeholder 4">
            <a:extLst>
              <a:ext uri="{FF2B5EF4-FFF2-40B4-BE49-F238E27FC236}">
                <a16:creationId xmlns:a16="http://schemas.microsoft.com/office/drawing/2014/main" id="{8CB312DE-9F8B-1B46-BEAB-A0E64C8E3F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91587B-C584-6E49-9DC1-05A03BA3F764}"/>
              </a:ext>
            </a:extLst>
          </p:cNvPr>
          <p:cNvSpPr>
            <a:spLocks noGrp="1"/>
          </p:cNvSpPr>
          <p:nvPr>
            <p:ph type="sldNum" sz="quarter" idx="12"/>
          </p:nvPr>
        </p:nvSpPr>
        <p:spPr/>
        <p:txBody>
          <a:bodyPr/>
          <a:lstStyle/>
          <a:p>
            <a:fld id="{35BF1548-D5B3-2748-B836-73DB37690C04}" type="slidenum">
              <a:rPr lang="en-US" smtClean="0"/>
              <a:t>‹#›</a:t>
            </a:fld>
            <a:endParaRPr lang="en-US"/>
          </a:p>
        </p:txBody>
      </p:sp>
    </p:spTree>
    <p:extLst>
      <p:ext uri="{BB962C8B-B14F-4D97-AF65-F5344CB8AC3E}">
        <p14:creationId xmlns:p14="http://schemas.microsoft.com/office/powerpoint/2010/main" val="23277084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D7C939-684D-3942-858D-FCE388415E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D06A0E-44ED-AA47-9766-B6231F122CB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68725E7-AF4A-954B-8C32-B1510E1EC4B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8999DA2-228B-5347-B6F5-FFE3C09D7888}"/>
              </a:ext>
            </a:extLst>
          </p:cNvPr>
          <p:cNvSpPr>
            <a:spLocks noGrp="1"/>
          </p:cNvSpPr>
          <p:nvPr>
            <p:ph type="dt" sz="half" idx="10"/>
          </p:nvPr>
        </p:nvSpPr>
        <p:spPr/>
        <p:txBody>
          <a:bodyPr/>
          <a:lstStyle/>
          <a:p>
            <a:fld id="{7D075E0F-F1B2-EF4B-A8EE-E2FBA9EDBFA7}" type="datetimeFigureOut">
              <a:rPr lang="en-US" smtClean="0"/>
              <a:t>9/8/24</a:t>
            </a:fld>
            <a:endParaRPr lang="en-US"/>
          </a:p>
        </p:txBody>
      </p:sp>
      <p:sp>
        <p:nvSpPr>
          <p:cNvPr id="6" name="Footer Placeholder 5">
            <a:extLst>
              <a:ext uri="{FF2B5EF4-FFF2-40B4-BE49-F238E27FC236}">
                <a16:creationId xmlns:a16="http://schemas.microsoft.com/office/drawing/2014/main" id="{28025300-0828-1046-8AF6-87272DDF2E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2553BA-D3FC-9C46-8CE5-F7C5B2DC9790}"/>
              </a:ext>
            </a:extLst>
          </p:cNvPr>
          <p:cNvSpPr>
            <a:spLocks noGrp="1"/>
          </p:cNvSpPr>
          <p:nvPr>
            <p:ph type="sldNum" sz="quarter" idx="12"/>
          </p:nvPr>
        </p:nvSpPr>
        <p:spPr/>
        <p:txBody>
          <a:bodyPr/>
          <a:lstStyle/>
          <a:p>
            <a:fld id="{35BF1548-D5B3-2748-B836-73DB37690C04}" type="slidenum">
              <a:rPr lang="en-US" smtClean="0"/>
              <a:t>‹#›</a:t>
            </a:fld>
            <a:endParaRPr lang="en-US"/>
          </a:p>
        </p:txBody>
      </p:sp>
    </p:spTree>
    <p:extLst>
      <p:ext uri="{BB962C8B-B14F-4D97-AF65-F5344CB8AC3E}">
        <p14:creationId xmlns:p14="http://schemas.microsoft.com/office/powerpoint/2010/main" val="20096028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919BF-E28B-1C46-832F-9E19C73CAE1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198F2A9-790A-2A49-9DAC-7676B5AC1D5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DB358EF-1087-A94E-8677-2CFDDE4A333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66DEB7C-61D2-7F4C-BF4B-D18808F4EA8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D4732E1-84AB-154A-8252-AC83C03E608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687F135-14CD-E843-A5AD-98174C3CF1A1}"/>
              </a:ext>
            </a:extLst>
          </p:cNvPr>
          <p:cNvSpPr>
            <a:spLocks noGrp="1"/>
          </p:cNvSpPr>
          <p:nvPr>
            <p:ph type="dt" sz="half" idx="10"/>
          </p:nvPr>
        </p:nvSpPr>
        <p:spPr/>
        <p:txBody>
          <a:bodyPr/>
          <a:lstStyle/>
          <a:p>
            <a:fld id="{7D075E0F-F1B2-EF4B-A8EE-E2FBA9EDBFA7}" type="datetimeFigureOut">
              <a:rPr lang="en-US" smtClean="0"/>
              <a:t>9/8/24</a:t>
            </a:fld>
            <a:endParaRPr lang="en-US"/>
          </a:p>
        </p:txBody>
      </p:sp>
      <p:sp>
        <p:nvSpPr>
          <p:cNvPr id="8" name="Footer Placeholder 7">
            <a:extLst>
              <a:ext uri="{FF2B5EF4-FFF2-40B4-BE49-F238E27FC236}">
                <a16:creationId xmlns:a16="http://schemas.microsoft.com/office/drawing/2014/main" id="{5035D097-D07F-AA41-A041-003211CE5E5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48FAAF5-B118-794A-B8BA-066FCBB50885}"/>
              </a:ext>
            </a:extLst>
          </p:cNvPr>
          <p:cNvSpPr>
            <a:spLocks noGrp="1"/>
          </p:cNvSpPr>
          <p:nvPr>
            <p:ph type="sldNum" sz="quarter" idx="12"/>
          </p:nvPr>
        </p:nvSpPr>
        <p:spPr/>
        <p:txBody>
          <a:bodyPr/>
          <a:lstStyle/>
          <a:p>
            <a:fld id="{35BF1548-D5B3-2748-B836-73DB37690C04}" type="slidenum">
              <a:rPr lang="en-US" smtClean="0"/>
              <a:t>‹#›</a:t>
            </a:fld>
            <a:endParaRPr lang="en-US"/>
          </a:p>
        </p:txBody>
      </p:sp>
    </p:spTree>
    <p:extLst>
      <p:ext uri="{BB962C8B-B14F-4D97-AF65-F5344CB8AC3E}">
        <p14:creationId xmlns:p14="http://schemas.microsoft.com/office/powerpoint/2010/main" val="298335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BE4F8-5FE9-144C-B46C-537B4E32D8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8EB3810-E53E-854B-9465-A7A0C18EA2B5}"/>
              </a:ext>
            </a:extLst>
          </p:cNvPr>
          <p:cNvSpPr>
            <a:spLocks noGrp="1"/>
          </p:cNvSpPr>
          <p:nvPr>
            <p:ph type="dt" sz="half" idx="10"/>
          </p:nvPr>
        </p:nvSpPr>
        <p:spPr/>
        <p:txBody>
          <a:bodyPr/>
          <a:lstStyle/>
          <a:p>
            <a:fld id="{7D075E0F-F1B2-EF4B-A8EE-E2FBA9EDBFA7}" type="datetimeFigureOut">
              <a:rPr lang="en-US" smtClean="0"/>
              <a:t>9/8/24</a:t>
            </a:fld>
            <a:endParaRPr lang="en-US"/>
          </a:p>
        </p:txBody>
      </p:sp>
      <p:sp>
        <p:nvSpPr>
          <p:cNvPr id="4" name="Footer Placeholder 3">
            <a:extLst>
              <a:ext uri="{FF2B5EF4-FFF2-40B4-BE49-F238E27FC236}">
                <a16:creationId xmlns:a16="http://schemas.microsoft.com/office/drawing/2014/main" id="{489E7316-AE10-7F49-A664-6D7C28957FE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B938E90-4979-9F4A-B49E-49051AD04895}"/>
              </a:ext>
            </a:extLst>
          </p:cNvPr>
          <p:cNvSpPr>
            <a:spLocks noGrp="1"/>
          </p:cNvSpPr>
          <p:nvPr>
            <p:ph type="sldNum" sz="quarter" idx="12"/>
          </p:nvPr>
        </p:nvSpPr>
        <p:spPr/>
        <p:txBody>
          <a:bodyPr/>
          <a:lstStyle/>
          <a:p>
            <a:fld id="{35BF1548-D5B3-2748-B836-73DB37690C04}" type="slidenum">
              <a:rPr lang="en-US" smtClean="0"/>
              <a:t>‹#›</a:t>
            </a:fld>
            <a:endParaRPr lang="en-US"/>
          </a:p>
        </p:txBody>
      </p:sp>
    </p:spTree>
    <p:extLst>
      <p:ext uri="{BB962C8B-B14F-4D97-AF65-F5344CB8AC3E}">
        <p14:creationId xmlns:p14="http://schemas.microsoft.com/office/powerpoint/2010/main" val="33977877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4B50404-32C1-6740-A402-0131D3C9F70C}"/>
              </a:ext>
            </a:extLst>
          </p:cNvPr>
          <p:cNvSpPr>
            <a:spLocks noGrp="1"/>
          </p:cNvSpPr>
          <p:nvPr>
            <p:ph type="dt" sz="half" idx="10"/>
          </p:nvPr>
        </p:nvSpPr>
        <p:spPr/>
        <p:txBody>
          <a:bodyPr/>
          <a:lstStyle/>
          <a:p>
            <a:fld id="{7D075E0F-F1B2-EF4B-A8EE-E2FBA9EDBFA7}" type="datetimeFigureOut">
              <a:rPr lang="en-US" smtClean="0"/>
              <a:t>9/8/24</a:t>
            </a:fld>
            <a:endParaRPr lang="en-US"/>
          </a:p>
        </p:txBody>
      </p:sp>
      <p:sp>
        <p:nvSpPr>
          <p:cNvPr id="3" name="Footer Placeholder 2">
            <a:extLst>
              <a:ext uri="{FF2B5EF4-FFF2-40B4-BE49-F238E27FC236}">
                <a16:creationId xmlns:a16="http://schemas.microsoft.com/office/drawing/2014/main" id="{C2E61101-66D6-6D45-A183-FE8564D71C5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C8EF2A5-FB5B-9A4B-9A3D-289EDD5A85BC}"/>
              </a:ext>
            </a:extLst>
          </p:cNvPr>
          <p:cNvSpPr>
            <a:spLocks noGrp="1"/>
          </p:cNvSpPr>
          <p:nvPr>
            <p:ph type="sldNum" sz="quarter" idx="12"/>
          </p:nvPr>
        </p:nvSpPr>
        <p:spPr/>
        <p:txBody>
          <a:bodyPr/>
          <a:lstStyle/>
          <a:p>
            <a:fld id="{35BF1548-D5B3-2748-B836-73DB37690C04}" type="slidenum">
              <a:rPr lang="en-US" smtClean="0"/>
              <a:t>‹#›</a:t>
            </a:fld>
            <a:endParaRPr lang="en-US"/>
          </a:p>
        </p:txBody>
      </p:sp>
    </p:spTree>
    <p:extLst>
      <p:ext uri="{BB962C8B-B14F-4D97-AF65-F5344CB8AC3E}">
        <p14:creationId xmlns:p14="http://schemas.microsoft.com/office/powerpoint/2010/main" val="37308820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CF042-3C93-7143-8DA8-CC601C8E2A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296CD37-625B-BA45-8A19-05522A0EA3F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123ECDC-9174-1042-9741-20DC919AD6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6824C80-DD37-AF47-9416-92A21ACB9103}"/>
              </a:ext>
            </a:extLst>
          </p:cNvPr>
          <p:cNvSpPr>
            <a:spLocks noGrp="1"/>
          </p:cNvSpPr>
          <p:nvPr>
            <p:ph type="dt" sz="half" idx="10"/>
          </p:nvPr>
        </p:nvSpPr>
        <p:spPr/>
        <p:txBody>
          <a:bodyPr/>
          <a:lstStyle/>
          <a:p>
            <a:fld id="{7D075E0F-F1B2-EF4B-A8EE-E2FBA9EDBFA7}" type="datetimeFigureOut">
              <a:rPr lang="en-US" smtClean="0"/>
              <a:t>9/8/24</a:t>
            </a:fld>
            <a:endParaRPr lang="en-US"/>
          </a:p>
        </p:txBody>
      </p:sp>
      <p:sp>
        <p:nvSpPr>
          <p:cNvPr id="6" name="Footer Placeholder 5">
            <a:extLst>
              <a:ext uri="{FF2B5EF4-FFF2-40B4-BE49-F238E27FC236}">
                <a16:creationId xmlns:a16="http://schemas.microsoft.com/office/drawing/2014/main" id="{7C80D0E9-FCA4-D34D-99E5-8D06AA85E5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F3A876A-BFE5-044B-BAE9-8438035A22F5}"/>
              </a:ext>
            </a:extLst>
          </p:cNvPr>
          <p:cNvSpPr>
            <a:spLocks noGrp="1"/>
          </p:cNvSpPr>
          <p:nvPr>
            <p:ph type="sldNum" sz="quarter" idx="12"/>
          </p:nvPr>
        </p:nvSpPr>
        <p:spPr/>
        <p:txBody>
          <a:bodyPr/>
          <a:lstStyle/>
          <a:p>
            <a:fld id="{35BF1548-D5B3-2748-B836-73DB37690C04}" type="slidenum">
              <a:rPr lang="en-US" smtClean="0"/>
              <a:t>‹#›</a:t>
            </a:fld>
            <a:endParaRPr lang="en-US"/>
          </a:p>
        </p:txBody>
      </p:sp>
    </p:spTree>
    <p:extLst>
      <p:ext uri="{BB962C8B-B14F-4D97-AF65-F5344CB8AC3E}">
        <p14:creationId xmlns:p14="http://schemas.microsoft.com/office/powerpoint/2010/main" val="16796980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51B4AF-738D-3548-BD3A-A772FF71F77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6651A7B-68E4-6E4C-945A-21C255F33A0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FEF8974-7061-4643-9131-821367192E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265D842-A0F2-B74E-B1A7-F9BA33E5BBFB}"/>
              </a:ext>
            </a:extLst>
          </p:cNvPr>
          <p:cNvSpPr>
            <a:spLocks noGrp="1"/>
          </p:cNvSpPr>
          <p:nvPr>
            <p:ph type="dt" sz="half" idx="10"/>
          </p:nvPr>
        </p:nvSpPr>
        <p:spPr/>
        <p:txBody>
          <a:bodyPr/>
          <a:lstStyle/>
          <a:p>
            <a:fld id="{7D075E0F-F1B2-EF4B-A8EE-E2FBA9EDBFA7}" type="datetimeFigureOut">
              <a:rPr lang="en-US" smtClean="0"/>
              <a:t>9/8/24</a:t>
            </a:fld>
            <a:endParaRPr lang="en-US"/>
          </a:p>
        </p:txBody>
      </p:sp>
      <p:sp>
        <p:nvSpPr>
          <p:cNvPr id="6" name="Footer Placeholder 5">
            <a:extLst>
              <a:ext uri="{FF2B5EF4-FFF2-40B4-BE49-F238E27FC236}">
                <a16:creationId xmlns:a16="http://schemas.microsoft.com/office/drawing/2014/main" id="{8C73807B-6BAE-B740-8D16-D64C936DA32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6603A91-12B0-F84D-9EF4-8868F45C6917}"/>
              </a:ext>
            </a:extLst>
          </p:cNvPr>
          <p:cNvSpPr>
            <a:spLocks noGrp="1"/>
          </p:cNvSpPr>
          <p:nvPr>
            <p:ph type="sldNum" sz="quarter" idx="12"/>
          </p:nvPr>
        </p:nvSpPr>
        <p:spPr/>
        <p:txBody>
          <a:bodyPr/>
          <a:lstStyle/>
          <a:p>
            <a:fld id="{35BF1548-D5B3-2748-B836-73DB37690C04}" type="slidenum">
              <a:rPr lang="en-US" smtClean="0"/>
              <a:t>‹#›</a:t>
            </a:fld>
            <a:endParaRPr lang="en-US"/>
          </a:p>
        </p:txBody>
      </p:sp>
    </p:spTree>
    <p:extLst>
      <p:ext uri="{BB962C8B-B14F-4D97-AF65-F5344CB8AC3E}">
        <p14:creationId xmlns:p14="http://schemas.microsoft.com/office/powerpoint/2010/main" val="40049132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002C7F-E0DA-364C-8BC3-70E46E95CA3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40DF93C3-1050-824B-BA69-AB9ED692DC6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594690-652E-BD46-94F4-E3DE17C2334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Times New Roman" panose="02020603050405020304" pitchFamily="18" charset="0"/>
              </a:defRPr>
            </a:lvl1pPr>
          </a:lstStyle>
          <a:p>
            <a:fld id="{7D075E0F-F1B2-EF4B-A8EE-E2FBA9EDBFA7}" type="datetimeFigureOut">
              <a:rPr lang="en-US" smtClean="0"/>
              <a:pPr/>
              <a:t>9/8/24</a:t>
            </a:fld>
            <a:endParaRPr lang="en-US" dirty="0"/>
          </a:p>
        </p:txBody>
      </p:sp>
      <p:sp>
        <p:nvSpPr>
          <p:cNvPr id="5" name="Footer Placeholder 4">
            <a:extLst>
              <a:ext uri="{FF2B5EF4-FFF2-40B4-BE49-F238E27FC236}">
                <a16:creationId xmlns:a16="http://schemas.microsoft.com/office/drawing/2014/main" id="{ABE010CA-2EF1-0A49-8F1E-1D872244A4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Times New Roman" panose="02020603050405020304" pitchFamily="18" charset="0"/>
              </a:defRPr>
            </a:lvl1pPr>
          </a:lstStyle>
          <a:p>
            <a:endParaRPr lang="en-US" dirty="0"/>
          </a:p>
        </p:txBody>
      </p:sp>
      <p:sp>
        <p:nvSpPr>
          <p:cNvPr id="6" name="Slide Number Placeholder 5">
            <a:extLst>
              <a:ext uri="{FF2B5EF4-FFF2-40B4-BE49-F238E27FC236}">
                <a16:creationId xmlns:a16="http://schemas.microsoft.com/office/drawing/2014/main" id="{6A2F894D-556E-E647-B8F8-4ABD716969F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Times New Roman" panose="02020603050405020304" pitchFamily="18" charset="0"/>
              </a:defRPr>
            </a:lvl1pPr>
          </a:lstStyle>
          <a:p>
            <a:fld id="{35BF1548-D5B3-2748-B836-73DB37690C04}" type="slidenum">
              <a:rPr lang="en-US" smtClean="0"/>
              <a:pPr/>
              <a:t>‹#›</a:t>
            </a:fld>
            <a:endParaRPr lang="en-US" dirty="0"/>
          </a:p>
        </p:txBody>
      </p:sp>
    </p:spTree>
    <p:extLst>
      <p:ext uri="{BB962C8B-B14F-4D97-AF65-F5344CB8AC3E}">
        <p14:creationId xmlns:p14="http://schemas.microsoft.com/office/powerpoint/2010/main" val="30111339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0" i="0" kern="1200">
          <a:solidFill>
            <a:schemeClr val="tx1"/>
          </a:solidFill>
          <a:latin typeface="Avenir Light" panose="020B0402020203020204" pitchFamily="34"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Times New Roman" panose="020206030504050203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Times New Roman" panose="020206030504050203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Times New Roman" panose="020206030504050203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Times New Roman" panose="020206030504050203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Times New Roman" panose="0202060305040502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hyperlink" Target="https://simenkva.github.io/esqc_material"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emf"/></Relationships>
</file>

<file path=ppt/slides/_rels/slide1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0.emf"/></Relationships>
</file>

<file path=ppt/slides/_rels/slide15.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4.emf"/><Relationship Id="rId5" Type="http://schemas.openxmlformats.org/officeDocument/2006/relationships/image" Target="../media/image13.emf"/><Relationship Id="rId4" Type="http://schemas.openxmlformats.org/officeDocument/2006/relationships/image" Target="../media/image12.emf"/></Relationships>
</file>

<file path=ppt/slides/_rels/slide16.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0.jpg"/><Relationship Id="rId4" Type="http://schemas.openxmlformats.org/officeDocument/2006/relationships/image" Target="../media/image19.emf"/></Relationships>
</file>

<file path=ppt/slides/_rels/slide2.xml.rels><?xml version="1.0" encoding="UTF-8" standalone="yes"?>
<Relationships xmlns="http://schemas.openxmlformats.org/package/2006/relationships"><Relationship Id="rId3" Type="http://schemas.openxmlformats.org/officeDocument/2006/relationships/hyperlink" Target="http://www.esqc.org/" TargetMode="External"/><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2.emf"/></Relationships>
</file>

<file path=ppt/slides/_rels/slide21.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emf"/><Relationship Id="rId1" Type="http://schemas.openxmlformats.org/officeDocument/2006/relationships/slideLayout" Target="../slideLayouts/slideLayout2.xml"/><Relationship Id="rId5" Type="http://schemas.openxmlformats.org/officeDocument/2006/relationships/image" Target="../media/image26.emf"/><Relationship Id="rId4" Type="http://schemas.openxmlformats.org/officeDocument/2006/relationships/image" Target="../media/image25.jpg"/></Relationships>
</file>

<file path=ppt/slides/_rels/slide22.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8.emf"/></Relationships>
</file>

<file path=ppt/slides/_rels/slide23.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emf"/></Relationships>
</file>

<file path=ppt/slides/_rels/slide24.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emf"/><Relationship Id="rId1" Type="http://schemas.openxmlformats.org/officeDocument/2006/relationships/slideLayout" Target="../slideLayouts/slideLayout4.xml"/><Relationship Id="rId6" Type="http://schemas.openxmlformats.org/officeDocument/2006/relationships/image" Target="../media/image36.emf"/><Relationship Id="rId5" Type="http://schemas.openxmlformats.org/officeDocument/2006/relationships/image" Target="../media/image35.emf"/><Relationship Id="rId4" Type="http://schemas.openxmlformats.org/officeDocument/2006/relationships/image" Target="../media/image34.emf"/></Relationships>
</file>

<file path=ppt/slides/_rels/slide25.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8" Type="http://schemas.openxmlformats.org/officeDocument/2006/relationships/image" Target="../media/image43.emf"/><Relationship Id="rId3" Type="http://schemas.openxmlformats.org/officeDocument/2006/relationships/image" Target="../media/image38.emf"/><Relationship Id="rId7" Type="http://schemas.openxmlformats.org/officeDocument/2006/relationships/image" Target="../media/image42.emf"/><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1.emf"/><Relationship Id="rId5" Type="http://schemas.openxmlformats.org/officeDocument/2006/relationships/image" Target="../media/image40.emf"/><Relationship Id="rId4" Type="http://schemas.openxmlformats.org/officeDocument/2006/relationships/image" Target="../media/image39.emf"/></Relationships>
</file>

<file path=ppt/slides/_rels/slide28.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44.emf"/><Relationship Id="rId1" Type="http://schemas.openxmlformats.org/officeDocument/2006/relationships/slideLayout" Target="../slideLayouts/slideLayout2.xml"/><Relationship Id="rId4" Type="http://schemas.openxmlformats.org/officeDocument/2006/relationships/image" Target="../media/image46.emf"/></Relationships>
</file>

<file path=ppt/slides/_rels/slide29.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52.emf"/></Relationships>
</file>

<file path=ppt/slides/_rels/slide34.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6.emf"/><Relationship Id="rId5" Type="http://schemas.openxmlformats.org/officeDocument/2006/relationships/image" Target="../media/image55.emf"/><Relationship Id="rId4" Type="http://schemas.openxmlformats.org/officeDocument/2006/relationships/image" Target="../media/image54.emf"/></Relationships>
</file>

<file path=ppt/slides/_rels/slide3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59.emf"/></Relationships>
</file>

<file path=ppt/slides/_rels/slide37.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62.emf"/><Relationship Id="rId4" Type="http://schemas.openxmlformats.org/officeDocument/2006/relationships/image" Target="../media/image61.em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7BD7FCF-A254-4A97-A15C-319B676226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52FFAF72-6204-4676-9C6F-9A4CC4D918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3" name="Subtitle 2">
            <a:extLst>
              <a:ext uri="{FF2B5EF4-FFF2-40B4-BE49-F238E27FC236}">
                <a16:creationId xmlns:a16="http://schemas.microsoft.com/office/drawing/2014/main" id="{AC67229C-8B0D-7344-9C85-1807B929D236}"/>
              </a:ext>
            </a:extLst>
          </p:cNvPr>
          <p:cNvSpPr>
            <a:spLocks noGrp="1"/>
          </p:cNvSpPr>
          <p:nvPr>
            <p:ph type="subTitle" idx="1"/>
          </p:nvPr>
        </p:nvSpPr>
        <p:spPr>
          <a:xfrm>
            <a:off x="643467" y="5277684"/>
            <a:ext cx="4620584" cy="775494"/>
          </a:xfrm>
        </p:spPr>
        <p:txBody>
          <a:bodyPr>
            <a:normAutofit/>
          </a:bodyPr>
          <a:lstStyle/>
          <a:p>
            <a:pPr algn="l"/>
            <a:r>
              <a:rPr lang="en-US"/>
              <a:t>By Simen Kvaal</a:t>
            </a:r>
          </a:p>
        </p:txBody>
      </p:sp>
      <p:pic>
        <p:nvPicPr>
          <p:cNvPr id="5" name="Picture 4">
            <a:extLst>
              <a:ext uri="{FF2B5EF4-FFF2-40B4-BE49-F238E27FC236}">
                <a16:creationId xmlns:a16="http://schemas.microsoft.com/office/drawing/2014/main" id="{473FF875-61BC-C592-1D71-D79CAD3AB74B}"/>
              </a:ext>
            </a:extLst>
          </p:cNvPr>
          <p:cNvPicPr>
            <a:picLocks noChangeAspect="1"/>
          </p:cNvPicPr>
          <p:nvPr/>
        </p:nvPicPr>
        <p:blipFill>
          <a:blip r:embed="rId3"/>
          <a:stretch>
            <a:fillRect/>
          </a:stretch>
        </p:blipFill>
        <p:spPr>
          <a:xfrm>
            <a:off x="6604728" y="1417913"/>
            <a:ext cx="4942280" cy="4022174"/>
          </a:xfrm>
          <a:prstGeom prst="rect">
            <a:avLst/>
          </a:prstGeom>
        </p:spPr>
      </p:pic>
      <p:sp>
        <p:nvSpPr>
          <p:cNvPr id="6" name="Title 1">
            <a:extLst>
              <a:ext uri="{FF2B5EF4-FFF2-40B4-BE49-F238E27FC236}">
                <a16:creationId xmlns:a16="http://schemas.microsoft.com/office/drawing/2014/main" id="{B6A9050D-4BB1-FABE-F184-AE2236E9A66A}"/>
              </a:ext>
            </a:extLst>
          </p:cNvPr>
          <p:cNvSpPr txBox="1">
            <a:spLocks/>
          </p:cNvSpPr>
          <p:nvPr/>
        </p:nvSpPr>
        <p:spPr>
          <a:xfrm>
            <a:off x="643467" y="804822"/>
            <a:ext cx="4620584" cy="456713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b="0" i="0" kern="1200">
                <a:solidFill>
                  <a:schemeClr val="tx1"/>
                </a:solidFill>
                <a:latin typeface="Avenir Light" panose="020B0402020203020204" pitchFamily="34" charset="77"/>
                <a:ea typeface="+mj-ea"/>
                <a:cs typeface="+mj-cs"/>
              </a:defRPr>
            </a:lvl1pPr>
          </a:lstStyle>
          <a:p>
            <a:pPr algn="l"/>
            <a:r>
              <a:rPr lang="en-US" sz="4400" dirty="0"/>
              <a:t>ESQC 2024</a:t>
            </a:r>
          </a:p>
          <a:p>
            <a:pPr algn="l"/>
            <a:endParaRPr lang="en-US" sz="4400" dirty="0"/>
          </a:p>
          <a:p>
            <a:pPr algn="l"/>
            <a:r>
              <a:rPr lang="en-US" sz="4400" dirty="0"/>
              <a:t>Mathematical Methods</a:t>
            </a:r>
            <a:br>
              <a:rPr lang="en-US" sz="4400" dirty="0"/>
            </a:br>
            <a:r>
              <a:rPr lang="en-US" sz="4400" dirty="0"/>
              <a:t>Lecture 1</a:t>
            </a:r>
          </a:p>
        </p:txBody>
      </p:sp>
    </p:spTree>
    <p:extLst>
      <p:ext uri="{BB962C8B-B14F-4D97-AF65-F5344CB8AC3E}">
        <p14:creationId xmlns:p14="http://schemas.microsoft.com/office/powerpoint/2010/main" val="14484648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ath through a forest&#10;&#10;Description automatically generated">
            <a:extLst>
              <a:ext uri="{FF2B5EF4-FFF2-40B4-BE49-F238E27FC236}">
                <a16:creationId xmlns:a16="http://schemas.microsoft.com/office/drawing/2014/main" id="{30A29E4B-384B-0E14-5FC5-94171005AEC6}"/>
              </a:ext>
            </a:extLst>
          </p:cNvPr>
          <p:cNvPicPr>
            <a:picLocks noChangeAspect="1"/>
          </p:cNvPicPr>
          <p:nvPr/>
        </p:nvPicPr>
        <p:blipFill>
          <a:blip r:embed="rId2"/>
          <a:srcRect l="25087" r="24971"/>
          <a:stretch/>
        </p:blipFill>
        <p:spPr>
          <a:xfrm>
            <a:off x="6103027" y="10"/>
            <a:ext cx="6088971" cy="6857990"/>
          </a:xfrm>
          <a:prstGeom prst="rect">
            <a:avLst/>
          </a:prstGeom>
        </p:spPr>
      </p:pic>
      <p:sp useBgFill="1">
        <p:nvSpPr>
          <p:cNvPr id="21" name="Rectangle 20">
            <a:extLst>
              <a:ext uri="{FF2B5EF4-FFF2-40B4-BE49-F238E27FC236}">
                <a16:creationId xmlns:a16="http://schemas.microsoft.com/office/drawing/2014/main" id="{59B296B9-C5A5-4E4F-9B60-C907B5F146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03025" cy="6858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Rectangle 15">
            <a:extLst>
              <a:ext uri="{FF2B5EF4-FFF2-40B4-BE49-F238E27FC236}">
                <a16:creationId xmlns:a16="http://schemas.microsoft.com/office/drawing/2014/main" id="{D0300FD3-5AF1-6305-15FA-9078072672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03025" cy="2285995"/>
          </a:xfrm>
          <a:prstGeom prst="rect">
            <a:avLst/>
          </a:prstGeom>
          <a:ln>
            <a:noFill/>
          </a:ln>
          <a:effectLst>
            <a:outerShdw blurRad="254000" dist="127000" dir="5460000" sx="92000" sy="92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F5FB9F7-B07C-6677-0956-F9D27368FE93}"/>
              </a:ext>
            </a:extLst>
          </p:cNvPr>
          <p:cNvSpPr>
            <a:spLocks noGrp="1"/>
          </p:cNvSpPr>
          <p:nvPr>
            <p:ph type="title"/>
          </p:nvPr>
        </p:nvSpPr>
        <p:spPr>
          <a:xfrm>
            <a:off x="761801" y="328512"/>
            <a:ext cx="4778387" cy="1628970"/>
          </a:xfrm>
        </p:spPr>
        <p:txBody>
          <a:bodyPr anchor="ctr">
            <a:normAutofit/>
          </a:bodyPr>
          <a:lstStyle/>
          <a:p>
            <a:r>
              <a:rPr lang="en-US" sz="4000" dirty="0"/>
              <a:t>A mathematical roadmap</a:t>
            </a:r>
          </a:p>
        </p:txBody>
      </p:sp>
      <p:sp>
        <p:nvSpPr>
          <p:cNvPr id="9" name="Content Placeholder 8">
            <a:extLst>
              <a:ext uri="{FF2B5EF4-FFF2-40B4-BE49-F238E27FC236}">
                <a16:creationId xmlns:a16="http://schemas.microsoft.com/office/drawing/2014/main" id="{F9F65211-2B63-A7C9-7D55-2273950DDAA0}"/>
              </a:ext>
            </a:extLst>
          </p:cNvPr>
          <p:cNvSpPr>
            <a:spLocks noGrp="1"/>
          </p:cNvSpPr>
          <p:nvPr>
            <p:ph idx="1"/>
          </p:nvPr>
        </p:nvSpPr>
        <p:spPr>
          <a:xfrm>
            <a:off x="761801" y="2884929"/>
            <a:ext cx="4659756" cy="3374137"/>
          </a:xfrm>
        </p:spPr>
        <p:txBody>
          <a:bodyPr anchor="t">
            <a:normAutofit/>
          </a:bodyPr>
          <a:lstStyle/>
          <a:p>
            <a:r>
              <a:rPr lang="en-US" sz="2400" dirty="0"/>
              <a:t>How are mathematical topics connected?</a:t>
            </a:r>
          </a:p>
          <a:p>
            <a:r>
              <a:rPr lang="en-US" sz="2400" dirty="0"/>
              <a:t>Which topics are useful for quantum chemists?</a:t>
            </a:r>
          </a:p>
          <a:p>
            <a:r>
              <a:rPr lang="en-US" sz="2400" dirty="0"/>
              <a:t>Feedback welcome!</a:t>
            </a:r>
          </a:p>
        </p:txBody>
      </p:sp>
    </p:spTree>
    <p:extLst>
      <p:ext uri="{BB962C8B-B14F-4D97-AF65-F5344CB8AC3E}">
        <p14:creationId xmlns:p14="http://schemas.microsoft.com/office/powerpoint/2010/main" val="7724685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2A109-6747-F786-D1D0-D1F596C02BBB}"/>
              </a:ext>
            </a:extLst>
          </p:cNvPr>
          <p:cNvSpPr>
            <a:spLocks noGrp="1"/>
          </p:cNvSpPr>
          <p:nvPr>
            <p:ph type="title"/>
          </p:nvPr>
        </p:nvSpPr>
        <p:spPr/>
        <p:txBody>
          <a:bodyPr/>
          <a:lstStyle/>
          <a:p>
            <a:r>
              <a:rPr lang="en-US" dirty="0"/>
              <a:t>A look at the roadmap</a:t>
            </a:r>
          </a:p>
        </p:txBody>
      </p:sp>
      <p:sp>
        <p:nvSpPr>
          <p:cNvPr id="3" name="Content Placeholder 2">
            <a:extLst>
              <a:ext uri="{FF2B5EF4-FFF2-40B4-BE49-F238E27FC236}">
                <a16:creationId xmlns:a16="http://schemas.microsoft.com/office/drawing/2014/main" id="{7890FA33-19BC-F30B-068F-9F18D76E8B93}"/>
              </a:ext>
            </a:extLst>
          </p:cNvPr>
          <p:cNvSpPr>
            <a:spLocks noGrp="1"/>
          </p:cNvSpPr>
          <p:nvPr>
            <p:ph idx="1"/>
          </p:nvPr>
        </p:nvSpPr>
        <p:spPr/>
        <p:txBody>
          <a:bodyPr/>
          <a:lstStyle/>
          <a:p>
            <a:r>
              <a:rPr lang="en-US" dirty="0"/>
              <a:t>We look at the web browser</a:t>
            </a:r>
          </a:p>
          <a:p>
            <a:r>
              <a:rPr lang="en-US" dirty="0">
                <a:hlinkClick r:id="rId2"/>
              </a:rPr>
              <a:t>https://simenkva.github.io/esqc_material</a:t>
            </a:r>
            <a:r>
              <a:rPr lang="en-US" dirty="0"/>
              <a:t>  </a:t>
            </a:r>
          </a:p>
          <a:p>
            <a:endParaRPr lang="en-US" dirty="0"/>
          </a:p>
          <a:p>
            <a:endParaRPr lang="en-US" dirty="0"/>
          </a:p>
        </p:txBody>
      </p:sp>
    </p:spTree>
    <p:extLst>
      <p:ext uri="{BB962C8B-B14F-4D97-AF65-F5344CB8AC3E}">
        <p14:creationId xmlns:p14="http://schemas.microsoft.com/office/powerpoint/2010/main" val="27802133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02731-BEE0-4941-99E8-6CF91C3E01DA}"/>
              </a:ext>
            </a:extLst>
          </p:cNvPr>
          <p:cNvSpPr>
            <a:spLocks noGrp="1"/>
          </p:cNvSpPr>
          <p:nvPr>
            <p:ph type="title"/>
          </p:nvPr>
        </p:nvSpPr>
        <p:spPr/>
        <p:txBody>
          <a:bodyPr/>
          <a:lstStyle/>
          <a:p>
            <a:r>
              <a:rPr lang="en-US" dirty="0"/>
              <a:t>At the core: Logic and set theory</a:t>
            </a:r>
          </a:p>
        </p:txBody>
      </p:sp>
      <p:sp>
        <p:nvSpPr>
          <p:cNvPr id="3" name="Text Placeholder 2">
            <a:extLst>
              <a:ext uri="{FF2B5EF4-FFF2-40B4-BE49-F238E27FC236}">
                <a16:creationId xmlns:a16="http://schemas.microsoft.com/office/drawing/2014/main" id="{9D263892-6650-2949-8241-B5261912C2E4}"/>
              </a:ext>
            </a:extLst>
          </p:cNvPr>
          <p:cNvSpPr>
            <a:spLocks noGrp="1"/>
          </p:cNvSpPr>
          <p:nvPr>
            <p:ph type="body" idx="1"/>
          </p:nvPr>
        </p:nvSpPr>
        <p:spPr/>
        <p:txBody>
          <a:bodyPr/>
          <a:lstStyle/>
          <a:p>
            <a:r>
              <a:rPr lang="en-US" dirty="0"/>
              <a:t>All of mathematics can be built using sets</a:t>
            </a:r>
          </a:p>
        </p:txBody>
      </p:sp>
    </p:spTree>
    <p:extLst>
      <p:ext uri="{BB962C8B-B14F-4D97-AF65-F5344CB8AC3E}">
        <p14:creationId xmlns:p14="http://schemas.microsoft.com/office/powerpoint/2010/main" val="29098503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873FDD-78CF-0F4B-87C9-E2FAFBE47D68}"/>
              </a:ext>
            </a:extLst>
          </p:cNvPr>
          <p:cNvSpPr>
            <a:spLocks noGrp="1"/>
          </p:cNvSpPr>
          <p:nvPr>
            <p:ph type="title"/>
          </p:nvPr>
        </p:nvSpPr>
        <p:spPr/>
        <p:txBody>
          <a:bodyPr/>
          <a:lstStyle/>
          <a:p>
            <a:r>
              <a:rPr lang="en-US" dirty="0"/>
              <a:t>Naïve set theory</a:t>
            </a:r>
          </a:p>
        </p:txBody>
      </p:sp>
      <p:sp>
        <p:nvSpPr>
          <p:cNvPr id="3" name="Content Placeholder 2">
            <a:extLst>
              <a:ext uri="{FF2B5EF4-FFF2-40B4-BE49-F238E27FC236}">
                <a16:creationId xmlns:a16="http://schemas.microsoft.com/office/drawing/2014/main" id="{91F956BA-E701-7944-A930-B9EFAFDD3B7D}"/>
              </a:ext>
            </a:extLst>
          </p:cNvPr>
          <p:cNvSpPr>
            <a:spLocks noGrp="1"/>
          </p:cNvSpPr>
          <p:nvPr>
            <p:ph idx="1"/>
          </p:nvPr>
        </p:nvSpPr>
        <p:spPr>
          <a:xfrm>
            <a:off x="838200" y="1575582"/>
            <a:ext cx="10515600" cy="5022165"/>
          </a:xfrm>
        </p:spPr>
        <p:txBody>
          <a:bodyPr>
            <a:normAutofit lnSpcReduction="10000"/>
          </a:bodyPr>
          <a:lstStyle/>
          <a:p>
            <a:r>
              <a:rPr lang="en-US" dirty="0"/>
              <a:t>In our lectures, like in most mathematics, we will use </a:t>
            </a:r>
            <a:r>
              <a:rPr lang="en-US" i="1" dirty="0"/>
              <a:t>naïve set theory</a:t>
            </a:r>
          </a:p>
          <a:p>
            <a:r>
              <a:rPr lang="en-US" dirty="0"/>
              <a:t>Sets are specified as:</a:t>
            </a:r>
          </a:p>
          <a:p>
            <a:pPr lvl="1"/>
            <a:r>
              <a:rPr lang="en-US" dirty="0"/>
              <a:t>List of elements</a:t>
            </a:r>
            <a:br>
              <a:rPr lang="en-US" dirty="0"/>
            </a:br>
            <a:endParaRPr lang="en-US" dirty="0"/>
          </a:p>
          <a:p>
            <a:pPr lvl="1"/>
            <a:endParaRPr lang="en-US" dirty="0"/>
          </a:p>
          <a:p>
            <a:pPr lvl="1"/>
            <a:r>
              <a:rPr lang="en-US" dirty="0"/>
              <a:t>Conditions on other sets</a:t>
            </a:r>
          </a:p>
          <a:p>
            <a:pPr marL="457200" lvl="1" indent="0">
              <a:buNone/>
            </a:pPr>
            <a:br>
              <a:rPr lang="en-US" dirty="0"/>
            </a:br>
            <a:endParaRPr lang="en-US" dirty="0"/>
          </a:p>
          <a:p>
            <a:pPr lvl="1"/>
            <a:r>
              <a:rPr lang="en-US" dirty="0"/>
              <a:t>Words, descriptions, but be careful!</a:t>
            </a:r>
            <a:br>
              <a:rPr lang="en-US" dirty="0"/>
            </a:br>
            <a:br>
              <a:rPr lang="en-US" dirty="0"/>
            </a:br>
            <a:r>
              <a:rPr lang="en-US" dirty="0"/>
              <a:t>		“cat” is slang for jazz musicians</a:t>
            </a:r>
            <a:br>
              <a:rPr lang="en-US" dirty="0"/>
            </a:br>
            <a:br>
              <a:rPr lang="en-US" dirty="0"/>
            </a:br>
            <a:r>
              <a:rPr lang="en-US" dirty="0"/>
              <a:t>		Russell’s paradox (next slide)</a:t>
            </a:r>
            <a:br>
              <a:rPr lang="en-US" dirty="0"/>
            </a:br>
            <a:endParaRPr lang="en-US" dirty="0"/>
          </a:p>
          <a:p>
            <a:endParaRPr lang="en-US" dirty="0"/>
          </a:p>
        </p:txBody>
      </p:sp>
      <p:pic>
        <p:nvPicPr>
          <p:cNvPr id="5" name="Picture 4">
            <a:extLst>
              <a:ext uri="{FF2B5EF4-FFF2-40B4-BE49-F238E27FC236}">
                <a16:creationId xmlns:a16="http://schemas.microsoft.com/office/drawing/2014/main" id="{C58E43E2-754E-B140-B976-399A38DBCC46}"/>
              </a:ext>
            </a:extLst>
          </p:cNvPr>
          <p:cNvPicPr>
            <a:picLocks noChangeAspect="1"/>
          </p:cNvPicPr>
          <p:nvPr/>
        </p:nvPicPr>
        <p:blipFill>
          <a:blip r:embed="rId3"/>
          <a:stretch>
            <a:fillRect/>
          </a:stretch>
        </p:blipFill>
        <p:spPr>
          <a:xfrm>
            <a:off x="2085548" y="3032805"/>
            <a:ext cx="7844265" cy="285039"/>
          </a:xfrm>
          <a:prstGeom prst="rect">
            <a:avLst/>
          </a:prstGeom>
        </p:spPr>
      </p:pic>
      <p:pic>
        <p:nvPicPr>
          <p:cNvPr id="6" name="Picture 5">
            <a:extLst>
              <a:ext uri="{FF2B5EF4-FFF2-40B4-BE49-F238E27FC236}">
                <a16:creationId xmlns:a16="http://schemas.microsoft.com/office/drawing/2014/main" id="{DE905169-CD69-BE4F-B9BD-CFE5917C3BAE}"/>
              </a:ext>
            </a:extLst>
          </p:cNvPr>
          <p:cNvPicPr>
            <a:picLocks noChangeAspect="1"/>
          </p:cNvPicPr>
          <p:nvPr/>
        </p:nvPicPr>
        <p:blipFill>
          <a:blip r:embed="rId4"/>
          <a:stretch>
            <a:fillRect/>
          </a:stretch>
        </p:blipFill>
        <p:spPr>
          <a:xfrm>
            <a:off x="4826000" y="3908044"/>
            <a:ext cx="2540000" cy="317500"/>
          </a:xfrm>
          <a:prstGeom prst="rect">
            <a:avLst/>
          </a:prstGeom>
        </p:spPr>
      </p:pic>
      <p:pic>
        <p:nvPicPr>
          <p:cNvPr id="8" name="Picture 7">
            <a:extLst>
              <a:ext uri="{FF2B5EF4-FFF2-40B4-BE49-F238E27FC236}">
                <a16:creationId xmlns:a16="http://schemas.microsoft.com/office/drawing/2014/main" id="{B58D0FD4-633A-334D-8BEF-4CD76A08554D}"/>
              </a:ext>
            </a:extLst>
          </p:cNvPr>
          <p:cNvPicPr>
            <a:picLocks noChangeAspect="1"/>
          </p:cNvPicPr>
          <p:nvPr/>
        </p:nvPicPr>
        <p:blipFill>
          <a:blip r:embed="rId5"/>
          <a:srcRect/>
          <a:stretch/>
        </p:blipFill>
        <p:spPr>
          <a:xfrm>
            <a:off x="9302578" y="4024913"/>
            <a:ext cx="2784559" cy="2784559"/>
          </a:xfrm>
          <a:prstGeom prst="rect">
            <a:avLst/>
          </a:prstGeom>
        </p:spPr>
      </p:pic>
    </p:spTree>
    <p:extLst>
      <p:ext uri="{BB962C8B-B14F-4D97-AF65-F5344CB8AC3E}">
        <p14:creationId xmlns:p14="http://schemas.microsoft.com/office/powerpoint/2010/main" val="4277453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3">
                                            <p:txEl>
                                              <p:pRg st="6" end="6"/>
                                            </p:txEl>
                                          </p:spTgt>
                                        </p:tgtEl>
                                        <p:attrNameLst>
                                          <p:attrName>style.visibility</p:attrName>
                                        </p:attrNameLst>
                                      </p:cBhvr>
                                      <p:to>
                                        <p:strVal val="visible"/>
                                      </p:to>
                                    </p:set>
                                    <p:animEffect transition="in" filter="fade">
                                      <p:cBhvr>
                                        <p:cTn id="34" dur="500"/>
                                        <p:tgtEl>
                                          <p:spTgt spid="3">
                                            <p:txEl>
                                              <p:pRg st="6" end="6"/>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B3331-36C5-7F4D-BB9F-8F4ED05FDE54}"/>
              </a:ext>
            </a:extLst>
          </p:cNvPr>
          <p:cNvSpPr>
            <a:spLocks noGrp="1"/>
          </p:cNvSpPr>
          <p:nvPr>
            <p:ph type="title"/>
          </p:nvPr>
        </p:nvSpPr>
        <p:spPr/>
        <p:txBody>
          <a:bodyPr/>
          <a:lstStyle/>
          <a:p>
            <a:r>
              <a:rPr lang="en-US" dirty="0"/>
              <a:t>Russell’s paradox (1902)</a:t>
            </a:r>
          </a:p>
        </p:txBody>
      </p:sp>
      <p:pic>
        <p:nvPicPr>
          <p:cNvPr id="7" name="Content Placeholder 6">
            <a:extLst>
              <a:ext uri="{FF2B5EF4-FFF2-40B4-BE49-F238E27FC236}">
                <a16:creationId xmlns:a16="http://schemas.microsoft.com/office/drawing/2014/main" id="{8039F9F1-4DCF-784B-BB65-1275A7000235}"/>
              </a:ext>
            </a:extLst>
          </p:cNvPr>
          <p:cNvPicPr>
            <a:picLocks noGrp="1" noChangeAspect="1"/>
          </p:cNvPicPr>
          <p:nvPr>
            <p:ph sz="half" idx="2"/>
          </p:nvPr>
        </p:nvPicPr>
        <p:blipFill>
          <a:blip r:embed="rId3"/>
          <a:stretch>
            <a:fillRect/>
          </a:stretch>
        </p:blipFill>
        <p:spPr>
          <a:xfrm>
            <a:off x="7041542" y="1825625"/>
            <a:ext cx="3442916" cy="4351338"/>
          </a:xfrm>
        </p:spPr>
      </p:pic>
      <p:sp>
        <p:nvSpPr>
          <p:cNvPr id="8" name="TextBox 7">
            <a:extLst>
              <a:ext uri="{FF2B5EF4-FFF2-40B4-BE49-F238E27FC236}">
                <a16:creationId xmlns:a16="http://schemas.microsoft.com/office/drawing/2014/main" id="{1DFCE48A-577A-6047-B69C-2306C89E708E}"/>
              </a:ext>
            </a:extLst>
          </p:cNvPr>
          <p:cNvSpPr txBox="1"/>
          <p:nvPr/>
        </p:nvSpPr>
        <p:spPr>
          <a:xfrm>
            <a:off x="6878594" y="6338986"/>
            <a:ext cx="3768811" cy="307777"/>
          </a:xfrm>
          <a:prstGeom prst="rect">
            <a:avLst/>
          </a:prstGeom>
          <a:noFill/>
        </p:spPr>
        <p:txBody>
          <a:bodyPr wrap="square" rtlCol="0">
            <a:spAutoFit/>
          </a:bodyPr>
          <a:lstStyle/>
          <a:p>
            <a:pPr algn="ctr"/>
            <a:r>
              <a:rPr lang="en-US" sz="1400" dirty="0">
                <a:latin typeface="Avenir Light" panose="020B0402020203020204" pitchFamily="34" charset="77"/>
              </a:rPr>
              <a:t>Bertrand Russell in 1957 (from Wikipedia)</a:t>
            </a:r>
          </a:p>
        </p:txBody>
      </p:sp>
      <p:sp>
        <p:nvSpPr>
          <p:cNvPr id="5" name="Content Placeholder 4">
            <a:extLst>
              <a:ext uri="{FF2B5EF4-FFF2-40B4-BE49-F238E27FC236}">
                <a16:creationId xmlns:a16="http://schemas.microsoft.com/office/drawing/2014/main" id="{B973EF8E-978D-2B29-FB81-F44331A42B86}"/>
              </a:ext>
            </a:extLst>
          </p:cNvPr>
          <p:cNvSpPr>
            <a:spLocks noGrp="1"/>
          </p:cNvSpPr>
          <p:nvPr>
            <p:ph sz="half" idx="1"/>
          </p:nvPr>
        </p:nvSpPr>
        <p:spPr/>
        <p:txBody>
          <a:bodyPr/>
          <a:lstStyle/>
          <a:p>
            <a:r>
              <a:rPr lang="nb-NO" dirty="0"/>
              <a:t>In a </a:t>
            </a:r>
            <a:r>
              <a:rPr lang="nb-NO" dirty="0" err="1"/>
              <a:t>town</a:t>
            </a:r>
            <a:r>
              <a:rPr lang="nb-NO" dirty="0"/>
              <a:t>, </a:t>
            </a:r>
            <a:r>
              <a:rPr lang="nb-NO" dirty="0" err="1"/>
              <a:t>there</a:t>
            </a:r>
            <a:r>
              <a:rPr lang="nb-NO" dirty="0"/>
              <a:t> is a </a:t>
            </a:r>
            <a:r>
              <a:rPr lang="nb-NO" dirty="0" err="1"/>
              <a:t>hairdresser</a:t>
            </a:r>
            <a:r>
              <a:rPr lang="nb-NO" dirty="0"/>
              <a:t> </a:t>
            </a:r>
            <a:r>
              <a:rPr lang="nb-NO" dirty="0" err="1"/>
              <a:t>who</a:t>
            </a:r>
            <a:r>
              <a:rPr lang="nb-NO" dirty="0"/>
              <a:t> </a:t>
            </a:r>
            <a:r>
              <a:rPr lang="nb-NO" dirty="0" err="1"/>
              <a:t>cuts</a:t>
            </a:r>
            <a:r>
              <a:rPr lang="nb-NO" dirty="0"/>
              <a:t> </a:t>
            </a:r>
            <a:r>
              <a:rPr lang="nb-NO" dirty="0" err="1"/>
              <a:t>the</a:t>
            </a:r>
            <a:r>
              <a:rPr lang="nb-NO" dirty="0"/>
              <a:t> </a:t>
            </a:r>
            <a:r>
              <a:rPr lang="nb-NO" dirty="0" err="1"/>
              <a:t>hair</a:t>
            </a:r>
            <a:r>
              <a:rPr lang="nb-NO" dirty="0"/>
              <a:t> </a:t>
            </a:r>
            <a:r>
              <a:rPr lang="nb-NO" dirty="0" err="1"/>
              <a:t>of</a:t>
            </a:r>
            <a:r>
              <a:rPr lang="nb-NO" dirty="0"/>
              <a:t> </a:t>
            </a:r>
            <a:r>
              <a:rPr lang="nb-NO" dirty="0" err="1"/>
              <a:t>everyone</a:t>
            </a:r>
            <a:r>
              <a:rPr lang="nb-NO" dirty="0"/>
              <a:t> </a:t>
            </a:r>
            <a:r>
              <a:rPr lang="nb-NO" dirty="0" err="1"/>
              <a:t>who</a:t>
            </a:r>
            <a:r>
              <a:rPr lang="nb-NO" dirty="0"/>
              <a:t> </a:t>
            </a:r>
            <a:r>
              <a:rPr lang="nb-NO" dirty="0" err="1"/>
              <a:t>does</a:t>
            </a:r>
            <a:r>
              <a:rPr lang="nb-NO" dirty="0"/>
              <a:t> not </a:t>
            </a:r>
            <a:r>
              <a:rPr lang="nb-NO" dirty="0" err="1"/>
              <a:t>cut</a:t>
            </a:r>
            <a:r>
              <a:rPr lang="nb-NO" dirty="0"/>
              <a:t> </a:t>
            </a:r>
            <a:r>
              <a:rPr lang="nb-NO" dirty="0" err="1"/>
              <a:t>their</a:t>
            </a:r>
            <a:r>
              <a:rPr lang="nb-NO" dirty="0"/>
              <a:t> </a:t>
            </a:r>
            <a:r>
              <a:rPr lang="nb-NO" dirty="0" err="1"/>
              <a:t>own</a:t>
            </a:r>
            <a:r>
              <a:rPr lang="nb-NO" dirty="0"/>
              <a:t> </a:t>
            </a:r>
            <a:r>
              <a:rPr lang="nb-NO" dirty="0" err="1"/>
              <a:t>hair</a:t>
            </a:r>
            <a:r>
              <a:rPr lang="nb-NO" dirty="0"/>
              <a:t>.</a:t>
            </a:r>
          </a:p>
          <a:p>
            <a:endParaRPr lang="nb-NO" dirty="0"/>
          </a:p>
          <a:p>
            <a:r>
              <a:rPr lang="nb-NO" dirty="0" err="1"/>
              <a:t>Does</a:t>
            </a:r>
            <a:r>
              <a:rPr lang="nb-NO" dirty="0"/>
              <a:t> </a:t>
            </a:r>
            <a:r>
              <a:rPr lang="nb-NO" dirty="0" err="1"/>
              <a:t>the</a:t>
            </a:r>
            <a:r>
              <a:rPr lang="nb-NO" dirty="0"/>
              <a:t> </a:t>
            </a:r>
            <a:r>
              <a:rPr lang="nb-NO" dirty="0" err="1"/>
              <a:t>hairdresser</a:t>
            </a:r>
            <a:r>
              <a:rPr lang="nb-NO" dirty="0"/>
              <a:t> </a:t>
            </a:r>
            <a:r>
              <a:rPr lang="nb-NO" dirty="0" err="1"/>
              <a:t>cut</a:t>
            </a:r>
            <a:r>
              <a:rPr lang="nb-NO" dirty="0"/>
              <a:t> </a:t>
            </a:r>
            <a:r>
              <a:rPr lang="nb-NO" dirty="0" err="1"/>
              <a:t>their</a:t>
            </a:r>
            <a:r>
              <a:rPr lang="nb-NO" dirty="0"/>
              <a:t> </a:t>
            </a:r>
            <a:r>
              <a:rPr lang="nb-NO" dirty="0" err="1"/>
              <a:t>own</a:t>
            </a:r>
            <a:r>
              <a:rPr lang="nb-NO" dirty="0"/>
              <a:t> </a:t>
            </a:r>
            <a:r>
              <a:rPr lang="nb-NO" dirty="0" err="1"/>
              <a:t>hair</a:t>
            </a:r>
            <a:r>
              <a:rPr lang="nb-NO" dirty="0"/>
              <a:t>?</a:t>
            </a:r>
          </a:p>
        </p:txBody>
      </p:sp>
      <p:pic>
        <p:nvPicPr>
          <p:cNvPr id="6" name="Picture 5">
            <a:extLst>
              <a:ext uri="{FF2B5EF4-FFF2-40B4-BE49-F238E27FC236}">
                <a16:creationId xmlns:a16="http://schemas.microsoft.com/office/drawing/2014/main" id="{D721F805-5019-5E85-BAF2-9959D9757314}"/>
              </a:ext>
            </a:extLst>
          </p:cNvPr>
          <p:cNvPicPr>
            <a:picLocks noChangeAspect="1"/>
          </p:cNvPicPr>
          <p:nvPr/>
        </p:nvPicPr>
        <p:blipFill>
          <a:blip r:embed="rId4"/>
          <a:stretch>
            <a:fillRect/>
          </a:stretch>
        </p:blipFill>
        <p:spPr>
          <a:xfrm>
            <a:off x="2038350" y="5013017"/>
            <a:ext cx="2781300" cy="393700"/>
          </a:xfrm>
          <a:prstGeom prst="rect">
            <a:avLst/>
          </a:prstGeom>
        </p:spPr>
      </p:pic>
    </p:spTree>
    <p:extLst>
      <p:ext uri="{BB962C8B-B14F-4D97-AF65-F5344CB8AC3E}">
        <p14:creationId xmlns:p14="http://schemas.microsoft.com/office/powerpoint/2010/main" val="21343228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B588F-D70A-754C-AC1F-DFC1D33EF5CF}"/>
              </a:ext>
            </a:extLst>
          </p:cNvPr>
          <p:cNvSpPr>
            <a:spLocks noGrp="1"/>
          </p:cNvSpPr>
          <p:nvPr>
            <p:ph type="title"/>
          </p:nvPr>
        </p:nvSpPr>
        <p:spPr/>
        <p:txBody>
          <a:bodyPr/>
          <a:lstStyle/>
          <a:p>
            <a:r>
              <a:rPr lang="en-US" dirty="0"/>
              <a:t>More set operations</a:t>
            </a:r>
          </a:p>
        </p:txBody>
      </p:sp>
      <p:sp>
        <p:nvSpPr>
          <p:cNvPr id="3" name="Content Placeholder 2">
            <a:extLst>
              <a:ext uri="{FF2B5EF4-FFF2-40B4-BE49-F238E27FC236}">
                <a16:creationId xmlns:a16="http://schemas.microsoft.com/office/drawing/2014/main" id="{0325D609-CA08-1E48-BAE3-6E6C23A7D0A3}"/>
              </a:ext>
            </a:extLst>
          </p:cNvPr>
          <p:cNvSpPr>
            <a:spLocks noGrp="1"/>
          </p:cNvSpPr>
          <p:nvPr>
            <p:ph idx="1"/>
          </p:nvPr>
        </p:nvSpPr>
        <p:spPr/>
        <p:txBody>
          <a:bodyPr/>
          <a:lstStyle/>
          <a:p>
            <a:r>
              <a:rPr lang="en-US" dirty="0"/>
              <a:t>Union of two sets:</a:t>
            </a:r>
            <a:br>
              <a:rPr lang="en-US" dirty="0"/>
            </a:br>
            <a:br>
              <a:rPr lang="en-US" dirty="0"/>
            </a:br>
            <a:endParaRPr lang="en-US" dirty="0"/>
          </a:p>
          <a:p>
            <a:r>
              <a:rPr lang="en-US" dirty="0"/>
              <a:t>Intersection of two sets:</a:t>
            </a:r>
            <a:br>
              <a:rPr lang="en-US" dirty="0"/>
            </a:br>
            <a:br>
              <a:rPr lang="en-US" dirty="0"/>
            </a:br>
            <a:endParaRPr lang="en-US" dirty="0"/>
          </a:p>
          <a:p>
            <a:r>
              <a:rPr lang="en-US" dirty="0"/>
              <a:t>Set difference/relative complement:</a:t>
            </a:r>
          </a:p>
          <a:p>
            <a:endParaRPr lang="en-US" dirty="0"/>
          </a:p>
          <a:p>
            <a:r>
              <a:rPr lang="en-US" dirty="0"/>
              <a:t>Cartesian product:</a:t>
            </a:r>
          </a:p>
          <a:p>
            <a:endParaRPr lang="en-US" dirty="0"/>
          </a:p>
          <a:p>
            <a:endParaRPr lang="en-US" dirty="0"/>
          </a:p>
        </p:txBody>
      </p:sp>
      <p:pic>
        <p:nvPicPr>
          <p:cNvPr id="4" name="Picture 3">
            <a:extLst>
              <a:ext uri="{FF2B5EF4-FFF2-40B4-BE49-F238E27FC236}">
                <a16:creationId xmlns:a16="http://schemas.microsoft.com/office/drawing/2014/main" id="{E9C34526-BC00-D54C-9549-3EC630FEBFBD}"/>
              </a:ext>
            </a:extLst>
          </p:cNvPr>
          <p:cNvPicPr>
            <a:picLocks noChangeAspect="1"/>
          </p:cNvPicPr>
          <p:nvPr/>
        </p:nvPicPr>
        <p:blipFill>
          <a:blip r:embed="rId3"/>
          <a:stretch>
            <a:fillRect/>
          </a:stretch>
        </p:blipFill>
        <p:spPr>
          <a:xfrm>
            <a:off x="4095750" y="2498725"/>
            <a:ext cx="4000500" cy="317500"/>
          </a:xfrm>
          <a:prstGeom prst="rect">
            <a:avLst/>
          </a:prstGeom>
        </p:spPr>
      </p:pic>
      <p:pic>
        <p:nvPicPr>
          <p:cNvPr id="5" name="Picture 4">
            <a:extLst>
              <a:ext uri="{FF2B5EF4-FFF2-40B4-BE49-F238E27FC236}">
                <a16:creationId xmlns:a16="http://schemas.microsoft.com/office/drawing/2014/main" id="{B2C78806-F967-0048-9C59-F4BA2DA0E201}"/>
              </a:ext>
            </a:extLst>
          </p:cNvPr>
          <p:cNvPicPr>
            <a:picLocks noChangeAspect="1"/>
          </p:cNvPicPr>
          <p:nvPr/>
        </p:nvPicPr>
        <p:blipFill>
          <a:blip r:embed="rId4"/>
          <a:stretch>
            <a:fillRect/>
          </a:stretch>
        </p:blipFill>
        <p:spPr>
          <a:xfrm>
            <a:off x="3987800" y="3770320"/>
            <a:ext cx="4216400" cy="317500"/>
          </a:xfrm>
          <a:prstGeom prst="rect">
            <a:avLst/>
          </a:prstGeom>
        </p:spPr>
      </p:pic>
      <p:pic>
        <p:nvPicPr>
          <p:cNvPr id="7" name="Picture 6">
            <a:extLst>
              <a:ext uri="{FF2B5EF4-FFF2-40B4-BE49-F238E27FC236}">
                <a16:creationId xmlns:a16="http://schemas.microsoft.com/office/drawing/2014/main" id="{E9246242-BE2A-971E-2577-EE6DF48D99D6}"/>
              </a:ext>
            </a:extLst>
          </p:cNvPr>
          <p:cNvPicPr>
            <a:picLocks noChangeAspect="1"/>
          </p:cNvPicPr>
          <p:nvPr/>
        </p:nvPicPr>
        <p:blipFill>
          <a:blip r:embed="rId5"/>
          <a:stretch>
            <a:fillRect/>
          </a:stretch>
        </p:blipFill>
        <p:spPr>
          <a:xfrm>
            <a:off x="3771900" y="6231157"/>
            <a:ext cx="4368800" cy="317500"/>
          </a:xfrm>
          <a:prstGeom prst="rect">
            <a:avLst/>
          </a:prstGeom>
        </p:spPr>
      </p:pic>
      <p:pic>
        <p:nvPicPr>
          <p:cNvPr id="8" name="Picture 7">
            <a:extLst>
              <a:ext uri="{FF2B5EF4-FFF2-40B4-BE49-F238E27FC236}">
                <a16:creationId xmlns:a16="http://schemas.microsoft.com/office/drawing/2014/main" id="{1CE18BEC-9B41-41EC-42FC-6DA81F939EF6}"/>
              </a:ext>
            </a:extLst>
          </p:cNvPr>
          <p:cNvPicPr>
            <a:picLocks noChangeAspect="1"/>
          </p:cNvPicPr>
          <p:nvPr/>
        </p:nvPicPr>
        <p:blipFill>
          <a:blip r:embed="rId6"/>
          <a:stretch>
            <a:fillRect/>
          </a:stretch>
        </p:blipFill>
        <p:spPr>
          <a:xfrm>
            <a:off x="3987800" y="5108737"/>
            <a:ext cx="3390900" cy="317500"/>
          </a:xfrm>
          <a:prstGeom prst="rect">
            <a:avLst/>
          </a:prstGeom>
        </p:spPr>
      </p:pic>
    </p:spTree>
    <p:extLst>
      <p:ext uri="{BB962C8B-B14F-4D97-AF65-F5344CB8AC3E}">
        <p14:creationId xmlns:p14="http://schemas.microsoft.com/office/powerpoint/2010/main" val="2593421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500"/>
                                        <p:tgtEl>
                                          <p:spTgt spid="3">
                                            <p:txEl>
                                              <p:pRg st="2" end="2"/>
                                            </p:txEl>
                                          </p:spTgt>
                                        </p:tgtEl>
                                      </p:cBhvr>
                                    </p:animEffect>
                                  </p:childTnLst>
                                </p:cTn>
                              </p:par>
                              <p:par>
                                <p:cTn id="24" presetID="1" presetClass="entr" presetSubtype="0" fill="hold" nodeType="withEffect">
                                  <p:stCondLst>
                                    <p:cond delay="0"/>
                                  </p:stCondLst>
                                  <p:childTnLst>
                                    <p:set>
                                      <p:cBhvr>
                                        <p:cTn id="25" dur="1" fill="hold">
                                          <p:stCondLst>
                                            <p:cond delay="0"/>
                                          </p:stCondLst>
                                        </p:cTn>
                                        <p:tgtEl>
                                          <p:spTgt spid="8"/>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fade">
                                      <p:cBhvr>
                                        <p:cTn id="30" dur="500"/>
                                        <p:tgtEl>
                                          <p:spTgt spid="3">
                                            <p:txEl>
                                              <p:pRg st="4" end="4"/>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6C467-0BCF-B54A-BD5C-8A95C9CD4000}"/>
              </a:ext>
            </a:extLst>
          </p:cNvPr>
          <p:cNvSpPr>
            <a:spLocks noGrp="1"/>
          </p:cNvSpPr>
          <p:nvPr>
            <p:ph type="title"/>
          </p:nvPr>
        </p:nvSpPr>
        <p:spPr/>
        <p:txBody>
          <a:bodyPr/>
          <a:lstStyle/>
          <a:p>
            <a:r>
              <a:rPr lang="en-US" dirty="0"/>
              <a:t>Functions</a:t>
            </a:r>
          </a:p>
        </p:txBody>
      </p:sp>
      <p:sp>
        <p:nvSpPr>
          <p:cNvPr id="3" name="Content Placeholder 2">
            <a:extLst>
              <a:ext uri="{FF2B5EF4-FFF2-40B4-BE49-F238E27FC236}">
                <a16:creationId xmlns:a16="http://schemas.microsoft.com/office/drawing/2014/main" id="{FEB062AF-6BFF-1840-B694-55E803FFF91B}"/>
              </a:ext>
            </a:extLst>
          </p:cNvPr>
          <p:cNvSpPr>
            <a:spLocks noGrp="1"/>
          </p:cNvSpPr>
          <p:nvPr>
            <p:ph idx="1"/>
          </p:nvPr>
        </p:nvSpPr>
        <p:spPr>
          <a:xfrm>
            <a:off x="838200" y="1825625"/>
            <a:ext cx="10515600" cy="4351338"/>
          </a:xfrm>
        </p:spPr>
        <p:txBody>
          <a:bodyPr>
            <a:normAutofit fontScale="92500"/>
          </a:bodyPr>
          <a:lstStyle/>
          <a:p>
            <a:r>
              <a:rPr lang="en-US" dirty="0"/>
              <a:t>Given two sets </a:t>
            </a:r>
            <a:r>
              <a:rPr lang="en-US" i="1" dirty="0"/>
              <a:t>S (domain) </a:t>
            </a:r>
            <a:r>
              <a:rPr lang="en-US" dirty="0"/>
              <a:t>and </a:t>
            </a:r>
            <a:r>
              <a:rPr lang="en-US" i="1" dirty="0"/>
              <a:t>T (codomain)</a:t>
            </a:r>
          </a:p>
          <a:p>
            <a:r>
              <a:rPr lang="en-US" dirty="0"/>
              <a:t>A function </a:t>
            </a:r>
            <a:r>
              <a:rPr lang="en-US" i="1" dirty="0"/>
              <a:t>f </a:t>
            </a:r>
            <a:r>
              <a:rPr lang="en-US" dirty="0"/>
              <a:t>: </a:t>
            </a:r>
            <a:r>
              <a:rPr lang="en-US" i="1" dirty="0"/>
              <a:t>S → T </a:t>
            </a:r>
            <a:r>
              <a:rPr lang="en-US" dirty="0"/>
              <a:t>is a rule, that to every </a:t>
            </a:r>
            <a:r>
              <a:rPr lang="en-US" i="1" dirty="0"/>
              <a:t>s </a:t>
            </a:r>
            <a:r>
              <a:rPr lang="en-US" dirty="0"/>
              <a:t>∈</a:t>
            </a:r>
            <a:r>
              <a:rPr lang="en-US" i="1" dirty="0"/>
              <a:t> S assigns a unique t </a:t>
            </a:r>
            <a:r>
              <a:rPr lang="en-US" dirty="0"/>
              <a:t>∈</a:t>
            </a:r>
            <a:r>
              <a:rPr lang="en-US" i="1" dirty="0"/>
              <a:t> T</a:t>
            </a:r>
            <a:r>
              <a:rPr lang="en-US" dirty="0"/>
              <a:t>,</a:t>
            </a:r>
            <a:br>
              <a:rPr lang="en-US" dirty="0"/>
            </a:br>
            <a:r>
              <a:rPr lang="en-US" dirty="0"/>
              <a:t>written </a:t>
            </a:r>
            <a:r>
              <a:rPr lang="en-US" i="1" dirty="0"/>
              <a:t>t =</a:t>
            </a:r>
            <a:r>
              <a:rPr lang="en-US" dirty="0"/>
              <a:t> </a:t>
            </a:r>
            <a:r>
              <a:rPr lang="en-US" i="1" dirty="0"/>
              <a:t>f</a:t>
            </a:r>
            <a:r>
              <a:rPr lang="en-US" dirty="0"/>
              <a:t>(</a:t>
            </a:r>
            <a:r>
              <a:rPr lang="en-US" i="1" dirty="0"/>
              <a:t>s</a:t>
            </a:r>
            <a:r>
              <a:rPr lang="en-US" dirty="0"/>
              <a:t>)</a:t>
            </a:r>
          </a:p>
          <a:p>
            <a:r>
              <a:rPr lang="en-US" dirty="0"/>
              <a:t>Domain: Possible input</a:t>
            </a:r>
          </a:p>
          <a:p>
            <a:r>
              <a:rPr lang="en-US" dirty="0"/>
              <a:t>Codomain: Possible output</a:t>
            </a:r>
          </a:p>
          <a:p>
            <a:r>
              <a:rPr lang="en-US" dirty="0"/>
              <a:t>Range: Set of actual outputs</a:t>
            </a:r>
          </a:p>
          <a:p>
            <a:r>
              <a:rPr lang="en-US" i="1" dirty="0"/>
              <a:t>Surjective</a:t>
            </a:r>
            <a:r>
              <a:rPr lang="en-US" dirty="0"/>
              <a:t>/onto: all of </a:t>
            </a:r>
            <a:r>
              <a:rPr lang="en-US" i="1" dirty="0"/>
              <a:t>T</a:t>
            </a:r>
            <a:r>
              <a:rPr lang="en-US" dirty="0"/>
              <a:t> is reached</a:t>
            </a:r>
          </a:p>
          <a:p>
            <a:r>
              <a:rPr lang="en-US" i="1" dirty="0"/>
              <a:t>Injective</a:t>
            </a:r>
            <a:r>
              <a:rPr lang="en-US" dirty="0"/>
              <a:t>/one-to-one: Only one </a:t>
            </a:r>
            <a:r>
              <a:rPr lang="en-US" i="1" dirty="0"/>
              <a:t>s</a:t>
            </a:r>
            <a:r>
              <a:rPr lang="en-US" dirty="0"/>
              <a:t> maps to a given </a:t>
            </a:r>
            <a:r>
              <a:rPr lang="en-US" i="1" dirty="0"/>
              <a:t>t</a:t>
            </a:r>
          </a:p>
          <a:p>
            <a:r>
              <a:rPr lang="en-US" i="1" dirty="0"/>
              <a:t>Bijective: </a:t>
            </a:r>
            <a:r>
              <a:rPr lang="en-US" dirty="0"/>
              <a:t>Surjective and injective</a:t>
            </a:r>
          </a:p>
        </p:txBody>
      </p:sp>
      <p:pic>
        <p:nvPicPr>
          <p:cNvPr id="5" name="Picture 4">
            <a:extLst>
              <a:ext uri="{FF2B5EF4-FFF2-40B4-BE49-F238E27FC236}">
                <a16:creationId xmlns:a16="http://schemas.microsoft.com/office/drawing/2014/main" id="{66204799-3949-2048-84D1-DE3B098AE6A3}"/>
              </a:ext>
            </a:extLst>
          </p:cNvPr>
          <p:cNvPicPr>
            <a:picLocks noChangeAspect="1"/>
          </p:cNvPicPr>
          <p:nvPr/>
        </p:nvPicPr>
        <p:blipFill>
          <a:blip r:embed="rId2"/>
          <a:stretch>
            <a:fillRect/>
          </a:stretch>
        </p:blipFill>
        <p:spPr>
          <a:xfrm>
            <a:off x="7843838" y="3025774"/>
            <a:ext cx="3684587" cy="2652329"/>
          </a:xfrm>
          <a:prstGeom prst="rect">
            <a:avLst/>
          </a:prstGeom>
        </p:spPr>
      </p:pic>
    </p:spTree>
    <p:extLst>
      <p:ext uri="{BB962C8B-B14F-4D97-AF65-F5344CB8AC3E}">
        <p14:creationId xmlns:p14="http://schemas.microsoft.com/office/powerpoint/2010/main" val="1150796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500"/>
                                        <p:tgtEl>
                                          <p:spTgt spid="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fade">
                                      <p:cBhvr>
                                        <p:cTn id="30" dur="500"/>
                                        <p:tgtEl>
                                          <p:spTgt spid="3">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500"/>
                                        <p:tgtEl>
                                          <p:spTgt spid="3">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
                                            <p:txEl>
                                              <p:pRg st="6" end="6"/>
                                            </p:txEl>
                                          </p:spTgt>
                                        </p:tgtEl>
                                        <p:attrNameLst>
                                          <p:attrName>style.visibility</p:attrName>
                                        </p:attrNameLst>
                                      </p:cBhvr>
                                      <p:to>
                                        <p:strVal val="visible"/>
                                      </p:to>
                                    </p:set>
                                    <p:animEffect transition="in" filter="fade">
                                      <p:cBhvr>
                                        <p:cTn id="40" dur="500"/>
                                        <p:tgtEl>
                                          <p:spTgt spid="3">
                                            <p:txEl>
                                              <p:pRg st="6" end="6"/>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3">
                                            <p:txEl>
                                              <p:pRg st="7" end="7"/>
                                            </p:txEl>
                                          </p:spTgt>
                                        </p:tgtEl>
                                        <p:attrNameLst>
                                          <p:attrName>style.visibility</p:attrName>
                                        </p:attrNameLst>
                                      </p:cBhvr>
                                      <p:to>
                                        <p:strVal val="visible"/>
                                      </p:to>
                                    </p:set>
                                    <p:animEffect transition="in" filter="fade">
                                      <p:cBhvr>
                                        <p:cTn id="45"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816AC-7750-7186-3F57-871EA4C539D0}"/>
              </a:ext>
            </a:extLst>
          </p:cNvPr>
          <p:cNvSpPr>
            <a:spLocks noGrp="1"/>
          </p:cNvSpPr>
          <p:nvPr>
            <p:ph type="title"/>
          </p:nvPr>
        </p:nvSpPr>
        <p:spPr/>
        <p:txBody>
          <a:bodyPr/>
          <a:lstStyle/>
          <a:p>
            <a:r>
              <a:rPr lang="en-US" dirty="0" err="1"/>
              <a:t>Zermelo</a:t>
            </a:r>
            <a:r>
              <a:rPr lang="en-US" dirty="0"/>
              <a:t>-Fraenkel set theory with axiom of choice (ZFC)	</a:t>
            </a:r>
          </a:p>
        </p:txBody>
      </p:sp>
      <p:sp>
        <p:nvSpPr>
          <p:cNvPr id="3" name="Content Placeholder 2">
            <a:extLst>
              <a:ext uri="{FF2B5EF4-FFF2-40B4-BE49-F238E27FC236}">
                <a16:creationId xmlns:a16="http://schemas.microsoft.com/office/drawing/2014/main" id="{134B117C-5A26-2BB5-9DCF-962A0E0302E2}"/>
              </a:ext>
            </a:extLst>
          </p:cNvPr>
          <p:cNvSpPr>
            <a:spLocks noGrp="1"/>
          </p:cNvSpPr>
          <p:nvPr>
            <p:ph idx="1"/>
          </p:nvPr>
        </p:nvSpPr>
        <p:spPr/>
        <p:txBody>
          <a:bodyPr/>
          <a:lstStyle/>
          <a:p>
            <a:r>
              <a:rPr lang="en-US" dirty="0"/>
              <a:t>Consistent and powerful foundation for mathematics</a:t>
            </a:r>
          </a:p>
          <a:p>
            <a:r>
              <a:rPr lang="en-US" u="sng" dirty="0"/>
              <a:t>Almost all of mathematics </a:t>
            </a:r>
            <a:r>
              <a:rPr lang="en-US" dirty="0"/>
              <a:t>can be built with ZFC</a:t>
            </a:r>
          </a:p>
          <a:p>
            <a:pPr lvl="1"/>
            <a:r>
              <a:rPr lang="en-US" dirty="0"/>
              <a:t>Some people take unconventional stances, hence ”almost all”</a:t>
            </a:r>
          </a:p>
          <a:p>
            <a:r>
              <a:rPr lang="en-US" dirty="0"/>
              <a:t>Example: von Neumann’s construction of natural numbers:</a:t>
            </a:r>
          </a:p>
          <a:p>
            <a:pPr marL="0" indent="0">
              <a:buNone/>
            </a:pPr>
            <a:endParaRPr lang="en-US" dirty="0"/>
          </a:p>
        </p:txBody>
      </p:sp>
      <p:grpSp>
        <p:nvGrpSpPr>
          <p:cNvPr id="6" name="Group 5">
            <a:extLst>
              <a:ext uri="{FF2B5EF4-FFF2-40B4-BE49-F238E27FC236}">
                <a16:creationId xmlns:a16="http://schemas.microsoft.com/office/drawing/2014/main" id="{3B0C9597-F671-B2A2-03A7-F1E589E1940A}"/>
              </a:ext>
            </a:extLst>
          </p:cNvPr>
          <p:cNvGrpSpPr/>
          <p:nvPr/>
        </p:nvGrpSpPr>
        <p:grpSpPr>
          <a:xfrm>
            <a:off x="3835400" y="4227855"/>
            <a:ext cx="4292600" cy="978922"/>
            <a:chOff x="3835400" y="4227855"/>
            <a:chExt cx="4292600" cy="978922"/>
          </a:xfrm>
        </p:grpSpPr>
        <p:pic>
          <p:nvPicPr>
            <p:cNvPr id="4" name="Picture 3">
              <a:extLst>
                <a:ext uri="{FF2B5EF4-FFF2-40B4-BE49-F238E27FC236}">
                  <a16:creationId xmlns:a16="http://schemas.microsoft.com/office/drawing/2014/main" id="{FBE9F008-8197-3CA7-F8FC-2DA173EBC983}"/>
                </a:ext>
              </a:extLst>
            </p:cNvPr>
            <p:cNvPicPr>
              <a:picLocks noChangeAspect="1"/>
            </p:cNvPicPr>
            <p:nvPr/>
          </p:nvPicPr>
          <p:blipFill>
            <a:blip r:embed="rId2"/>
            <a:stretch>
              <a:fillRect/>
            </a:stretch>
          </p:blipFill>
          <p:spPr>
            <a:xfrm>
              <a:off x="4840514" y="4940077"/>
              <a:ext cx="1955800" cy="266700"/>
            </a:xfrm>
            <a:prstGeom prst="rect">
              <a:avLst/>
            </a:prstGeom>
          </p:spPr>
        </p:pic>
        <p:pic>
          <p:nvPicPr>
            <p:cNvPr id="5" name="Picture 4">
              <a:extLst>
                <a:ext uri="{FF2B5EF4-FFF2-40B4-BE49-F238E27FC236}">
                  <a16:creationId xmlns:a16="http://schemas.microsoft.com/office/drawing/2014/main" id="{7B64AC7A-ACAD-F269-B9DD-3016B5DB5C56}"/>
                </a:ext>
              </a:extLst>
            </p:cNvPr>
            <p:cNvPicPr>
              <a:picLocks noChangeAspect="1"/>
            </p:cNvPicPr>
            <p:nvPr/>
          </p:nvPicPr>
          <p:blipFill>
            <a:blip r:embed="rId3"/>
            <a:stretch>
              <a:fillRect/>
            </a:stretch>
          </p:blipFill>
          <p:spPr>
            <a:xfrm>
              <a:off x="3835400" y="4227855"/>
              <a:ext cx="4292600" cy="279400"/>
            </a:xfrm>
            <a:prstGeom prst="rect">
              <a:avLst/>
            </a:prstGeom>
          </p:spPr>
        </p:pic>
      </p:grpSp>
    </p:spTree>
    <p:extLst>
      <p:ext uri="{BB962C8B-B14F-4D97-AF65-F5344CB8AC3E}">
        <p14:creationId xmlns:p14="http://schemas.microsoft.com/office/powerpoint/2010/main" val="314252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02731-BEE0-4941-99E8-6CF91C3E01DA}"/>
              </a:ext>
            </a:extLst>
          </p:cNvPr>
          <p:cNvSpPr>
            <a:spLocks noGrp="1"/>
          </p:cNvSpPr>
          <p:nvPr>
            <p:ph type="title"/>
          </p:nvPr>
        </p:nvSpPr>
        <p:spPr/>
        <p:txBody>
          <a:bodyPr/>
          <a:lstStyle/>
          <a:p>
            <a:r>
              <a:rPr lang="en-US" dirty="0"/>
              <a:t>Number systems</a:t>
            </a:r>
          </a:p>
        </p:txBody>
      </p:sp>
      <p:sp>
        <p:nvSpPr>
          <p:cNvPr id="3" name="Text Placeholder 2">
            <a:extLst>
              <a:ext uri="{FF2B5EF4-FFF2-40B4-BE49-F238E27FC236}">
                <a16:creationId xmlns:a16="http://schemas.microsoft.com/office/drawing/2014/main" id="{9D263892-6650-2949-8241-B5261912C2E4}"/>
              </a:ext>
            </a:extLst>
          </p:cNvPr>
          <p:cNvSpPr>
            <a:spLocks noGrp="1"/>
          </p:cNvSpPr>
          <p:nvPr>
            <p:ph type="body" idx="1"/>
          </p:nvPr>
        </p:nvSpPr>
        <p:spPr/>
        <p:txBody>
          <a:bodyPr/>
          <a:lstStyle/>
          <a:p>
            <a:r>
              <a:rPr lang="en-US" dirty="0"/>
              <a:t>Foundation for large areas of mathematics</a:t>
            </a:r>
          </a:p>
        </p:txBody>
      </p:sp>
    </p:spTree>
    <p:extLst>
      <p:ext uri="{BB962C8B-B14F-4D97-AF65-F5344CB8AC3E}">
        <p14:creationId xmlns:p14="http://schemas.microsoft.com/office/powerpoint/2010/main" val="30906159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68806-67B0-6344-A732-87EAFA5D2DCE}"/>
              </a:ext>
            </a:extLst>
          </p:cNvPr>
          <p:cNvSpPr>
            <a:spLocks noGrp="1"/>
          </p:cNvSpPr>
          <p:nvPr>
            <p:ph type="title"/>
          </p:nvPr>
        </p:nvSpPr>
        <p:spPr/>
        <p:txBody>
          <a:bodyPr/>
          <a:lstStyle/>
          <a:p>
            <a:r>
              <a:rPr lang="en-US" dirty="0"/>
              <a:t>Natural numbers</a:t>
            </a:r>
          </a:p>
        </p:txBody>
      </p:sp>
      <p:pic>
        <p:nvPicPr>
          <p:cNvPr id="4" name="Picture 3">
            <a:extLst>
              <a:ext uri="{FF2B5EF4-FFF2-40B4-BE49-F238E27FC236}">
                <a16:creationId xmlns:a16="http://schemas.microsoft.com/office/drawing/2014/main" id="{86E2F864-1594-AB4B-8471-01317B6A7DA3}"/>
              </a:ext>
            </a:extLst>
          </p:cNvPr>
          <p:cNvPicPr>
            <a:picLocks noChangeAspect="1"/>
          </p:cNvPicPr>
          <p:nvPr/>
        </p:nvPicPr>
        <p:blipFill>
          <a:blip r:embed="rId3"/>
          <a:stretch>
            <a:fillRect/>
          </a:stretch>
        </p:blipFill>
        <p:spPr>
          <a:xfrm>
            <a:off x="4800600" y="1948073"/>
            <a:ext cx="2590800" cy="317500"/>
          </a:xfrm>
          <a:prstGeom prst="rect">
            <a:avLst/>
          </a:prstGeom>
        </p:spPr>
      </p:pic>
      <p:pic>
        <p:nvPicPr>
          <p:cNvPr id="6" name="Picture 5">
            <a:extLst>
              <a:ext uri="{FF2B5EF4-FFF2-40B4-BE49-F238E27FC236}">
                <a16:creationId xmlns:a16="http://schemas.microsoft.com/office/drawing/2014/main" id="{F5D798F9-715F-8B4E-9F8D-F4B923813008}"/>
              </a:ext>
            </a:extLst>
          </p:cNvPr>
          <p:cNvPicPr>
            <a:picLocks noChangeAspect="1"/>
          </p:cNvPicPr>
          <p:nvPr/>
        </p:nvPicPr>
        <p:blipFill>
          <a:blip r:embed="rId4"/>
          <a:stretch>
            <a:fillRect/>
          </a:stretch>
        </p:blipFill>
        <p:spPr>
          <a:xfrm>
            <a:off x="133350" y="2292350"/>
            <a:ext cx="11925300" cy="2273300"/>
          </a:xfrm>
          <a:prstGeom prst="rect">
            <a:avLst/>
          </a:prstGeom>
        </p:spPr>
      </p:pic>
      <p:pic>
        <p:nvPicPr>
          <p:cNvPr id="8" name="Picture 7">
            <a:extLst>
              <a:ext uri="{FF2B5EF4-FFF2-40B4-BE49-F238E27FC236}">
                <a16:creationId xmlns:a16="http://schemas.microsoft.com/office/drawing/2014/main" id="{5691AA66-1571-584B-8A92-F90B675D2B53}"/>
              </a:ext>
            </a:extLst>
          </p:cNvPr>
          <p:cNvPicPr>
            <a:picLocks noChangeAspect="1"/>
          </p:cNvPicPr>
          <p:nvPr/>
        </p:nvPicPr>
        <p:blipFill>
          <a:blip r:embed="rId5"/>
          <a:stretch>
            <a:fillRect/>
          </a:stretch>
        </p:blipFill>
        <p:spPr>
          <a:xfrm>
            <a:off x="633134" y="4139520"/>
            <a:ext cx="3553104" cy="2353355"/>
          </a:xfrm>
          <a:prstGeom prst="rect">
            <a:avLst/>
          </a:prstGeom>
        </p:spPr>
      </p:pic>
    </p:spTree>
    <p:extLst>
      <p:ext uri="{BB962C8B-B14F-4D97-AF65-F5344CB8AC3E}">
        <p14:creationId xmlns:p14="http://schemas.microsoft.com/office/powerpoint/2010/main" val="2884382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F791D0-BBB5-324A-9185-7E0D32EB7411}"/>
              </a:ext>
            </a:extLst>
          </p:cNvPr>
          <p:cNvSpPr>
            <a:spLocks noGrp="1"/>
          </p:cNvSpPr>
          <p:nvPr>
            <p:ph type="title"/>
          </p:nvPr>
        </p:nvSpPr>
        <p:spPr>
          <a:xfrm>
            <a:off x="839788" y="379829"/>
            <a:ext cx="6070841" cy="988255"/>
          </a:xfrm>
        </p:spPr>
        <p:txBody>
          <a:bodyPr/>
          <a:lstStyle/>
          <a:p>
            <a:r>
              <a:rPr lang="en-US" dirty="0"/>
              <a:t>Where to find the material</a:t>
            </a:r>
          </a:p>
        </p:txBody>
      </p:sp>
      <p:pic>
        <p:nvPicPr>
          <p:cNvPr id="5" name="Picture 4" descr="A qr code on a white background&#10;&#10;Description automatically generated">
            <a:extLst>
              <a:ext uri="{FF2B5EF4-FFF2-40B4-BE49-F238E27FC236}">
                <a16:creationId xmlns:a16="http://schemas.microsoft.com/office/drawing/2014/main" id="{20D5ED1D-0748-87A0-4406-274657C1D549}"/>
              </a:ext>
            </a:extLst>
          </p:cNvPr>
          <p:cNvPicPr>
            <a:picLocks noChangeAspect="1"/>
          </p:cNvPicPr>
          <p:nvPr/>
        </p:nvPicPr>
        <p:blipFill>
          <a:blip r:embed="rId2"/>
          <a:stretch>
            <a:fillRect/>
          </a:stretch>
        </p:blipFill>
        <p:spPr>
          <a:xfrm>
            <a:off x="7346561" y="2012561"/>
            <a:ext cx="4845439" cy="4845439"/>
          </a:xfrm>
          <a:prstGeom prst="rect">
            <a:avLst/>
          </a:prstGeom>
        </p:spPr>
      </p:pic>
      <p:sp>
        <p:nvSpPr>
          <p:cNvPr id="6" name="Rounded Rectangular Callout 5">
            <a:extLst>
              <a:ext uri="{FF2B5EF4-FFF2-40B4-BE49-F238E27FC236}">
                <a16:creationId xmlns:a16="http://schemas.microsoft.com/office/drawing/2014/main" id="{5D1E276F-F95E-CBC2-BABB-A25EE82E39C4}"/>
              </a:ext>
            </a:extLst>
          </p:cNvPr>
          <p:cNvSpPr/>
          <p:nvPr/>
        </p:nvSpPr>
        <p:spPr>
          <a:xfrm>
            <a:off x="8471169" y="457200"/>
            <a:ext cx="2343004" cy="1325564"/>
          </a:xfrm>
          <a:prstGeom prst="wedgeRoundRectCallout">
            <a:avLst>
              <a:gd name="adj1" fmla="val 12190"/>
              <a:gd name="adj2" fmla="val 85848"/>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latin typeface="Avenir Book" panose="02000503020000020003" pitchFamily="2" charset="0"/>
              </a:rPr>
              <a:t>SCAN ME</a:t>
            </a:r>
          </a:p>
        </p:txBody>
      </p:sp>
      <p:sp>
        <p:nvSpPr>
          <p:cNvPr id="9" name="Content Placeholder 8">
            <a:extLst>
              <a:ext uri="{FF2B5EF4-FFF2-40B4-BE49-F238E27FC236}">
                <a16:creationId xmlns:a16="http://schemas.microsoft.com/office/drawing/2014/main" id="{7C826372-48FA-A38D-1EEF-0CD62B67AE73}"/>
              </a:ext>
            </a:extLst>
          </p:cNvPr>
          <p:cNvSpPr>
            <a:spLocks noGrp="1"/>
          </p:cNvSpPr>
          <p:nvPr>
            <p:ph idx="1"/>
          </p:nvPr>
        </p:nvSpPr>
        <p:spPr>
          <a:xfrm>
            <a:off x="864531" y="2210731"/>
            <a:ext cx="6070841" cy="3993122"/>
          </a:xfrm>
        </p:spPr>
        <p:txBody>
          <a:bodyPr/>
          <a:lstStyle/>
          <a:p>
            <a:r>
              <a:rPr lang="en-US" dirty="0"/>
              <a:t>Alternative 1:</a:t>
            </a:r>
          </a:p>
          <a:p>
            <a:pPr lvl="1"/>
            <a:r>
              <a:rPr lang="en-US" dirty="0">
                <a:hlinkClick r:id="rId3"/>
              </a:rPr>
              <a:t>www.esqc.org</a:t>
            </a:r>
            <a:r>
              <a:rPr lang="en-US" dirty="0"/>
              <a:t>, go </a:t>
            </a:r>
            <a:r>
              <a:rPr lang="en-US" dirty="0" err="1"/>
              <a:t>to“lectures</a:t>
            </a:r>
            <a:r>
              <a:rPr lang="en-US" dirty="0"/>
              <a:t>”</a:t>
            </a:r>
          </a:p>
          <a:p>
            <a:pPr lvl="1"/>
            <a:r>
              <a:rPr lang="en-US" dirty="0"/>
              <a:t>Find links there</a:t>
            </a:r>
          </a:p>
          <a:p>
            <a:r>
              <a:rPr lang="en-US" dirty="0"/>
              <a:t>Alternative 2:</a:t>
            </a:r>
          </a:p>
          <a:p>
            <a:pPr lvl="1"/>
            <a:r>
              <a:rPr lang="en-US" dirty="0"/>
              <a:t>Scan QR code</a:t>
            </a:r>
          </a:p>
          <a:p>
            <a:pPr lvl="1"/>
            <a:r>
              <a:rPr lang="en-US" dirty="0" err="1"/>
              <a:t>simenkva.github.io</a:t>
            </a:r>
            <a:r>
              <a:rPr lang="en-US" dirty="0"/>
              <a:t>/</a:t>
            </a:r>
            <a:r>
              <a:rPr lang="en-US" dirty="0" err="1"/>
              <a:t>esqc_material</a:t>
            </a:r>
            <a:endParaRPr lang="en-US" dirty="0"/>
          </a:p>
        </p:txBody>
      </p:sp>
    </p:spTree>
    <p:extLst>
      <p:ext uri="{BB962C8B-B14F-4D97-AF65-F5344CB8AC3E}">
        <p14:creationId xmlns:p14="http://schemas.microsoft.com/office/powerpoint/2010/main" val="20901320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68806-67B0-6344-A732-87EAFA5D2DCE}"/>
              </a:ext>
            </a:extLst>
          </p:cNvPr>
          <p:cNvSpPr>
            <a:spLocks noGrp="1"/>
          </p:cNvSpPr>
          <p:nvPr>
            <p:ph type="title"/>
          </p:nvPr>
        </p:nvSpPr>
        <p:spPr/>
        <p:txBody>
          <a:bodyPr/>
          <a:lstStyle/>
          <a:p>
            <a:r>
              <a:rPr lang="en-US" dirty="0"/>
              <a:t>Integers</a:t>
            </a:r>
          </a:p>
        </p:txBody>
      </p:sp>
      <p:pic>
        <p:nvPicPr>
          <p:cNvPr id="3" name="Picture 2">
            <a:extLst>
              <a:ext uri="{FF2B5EF4-FFF2-40B4-BE49-F238E27FC236}">
                <a16:creationId xmlns:a16="http://schemas.microsoft.com/office/drawing/2014/main" id="{B8AB4F7D-0E7F-9A4A-95EE-5E3BC43D595D}"/>
              </a:ext>
            </a:extLst>
          </p:cNvPr>
          <p:cNvPicPr>
            <a:picLocks noChangeAspect="1"/>
          </p:cNvPicPr>
          <p:nvPr/>
        </p:nvPicPr>
        <p:blipFill>
          <a:blip r:embed="rId3"/>
          <a:stretch>
            <a:fillRect/>
          </a:stretch>
        </p:blipFill>
        <p:spPr>
          <a:xfrm>
            <a:off x="3841750" y="1948073"/>
            <a:ext cx="4508500" cy="317500"/>
          </a:xfrm>
          <a:prstGeom prst="rect">
            <a:avLst/>
          </a:prstGeom>
        </p:spPr>
      </p:pic>
      <p:pic>
        <p:nvPicPr>
          <p:cNvPr id="6" name="Picture 5">
            <a:extLst>
              <a:ext uri="{FF2B5EF4-FFF2-40B4-BE49-F238E27FC236}">
                <a16:creationId xmlns:a16="http://schemas.microsoft.com/office/drawing/2014/main" id="{0552BCA6-6EB0-9B4F-A400-429E09045070}"/>
              </a:ext>
            </a:extLst>
          </p:cNvPr>
          <p:cNvPicPr>
            <a:picLocks noChangeAspect="1"/>
          </p:cNvPicPr>
          <p:nvPr/>
        </p:nvPicPr>
        <p:blipFill>
          <a:blip r:embed="rId4"/>
          <a:stretch>
            <a:fillRect/>
          </a:stretch>
        </p:blipFill>
        <p:spPr>
          <a:xfrm>
            <a:off x="133350" y="2292350"/>
            <a:ext cx="11925300" cy="2273300"/>
          </a:xfrm>
          <a:prstGeom prst="rect">
            <a:avLst/>
          </a:prstGeom>
        </p:spPr>
      </p:pic>
      <p:sp>
        <p:nvSpPr>
          <p:cNvPr id="4" name="TextBox 3">
            <a:extLst>
              <a:ext uri="{FF2B5EF4-FFF2-40B4-BE49-F238E27FC236}">
                <a16:creationId xmlns:a16="http://schemas.microsoft.com/office/drawing/2014/main" id="{C18EF84D-B2AA-9B83-9F7A-8C822A0FB6FD}"/>
              </a:ext>
            </a:extLst>
          </p:cNvPr>
          <p:cNvSpPr txBox="1"/>
          <p:nvPr/>
        </p:nvSpPr>
        <p:spPr>
          <a:xfrm>
            <a:off x="413657" y="4833257"/>
            <a:ext cx="9532776" cy="1200329"/>
          </a:xfrm>
          <a:prstGeom prst="rect">
            <a:avLst/>
          </a:prstGeom>
          <a:noFill/>
        </p:spPr>
        <p:txBody>
          <a:bodyPr wrap="square" rtlCol="0">
            <a:spAutoFit/>
          </a:bodyPr>
          <a:lstStyle/>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First occurs in Chinese mathematics &lt;300 AD (Han Period or before)</a:t>
            </a: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Called “absurd numbers” in Europe until 16</a:t>
            </a:r>
            <a:r>
              <a:rPr lang="en-US" sz="2400" baseline="30000" dirty="0">
                <a:latin typeface="Times New Roman" panose="02020603050405020304" pitchFamily="18" charset="0"/>
                <a:cs typeface="Times New Roman" panose="02020603050405020304" pitchFamily="18" charset="0"/>
              </a:rPr>
              <a:t>th</a:t>
            </a:r>
            <a:r>
              <a:rPr lang="en-US" sz="2400" dirty="0">
                <a:latin typeface="Times New Roman" panose="02020603050405020304" pitchFamily="18" charset="0"/>
                <a:cs typeface="Times New Roman" panose="02020603050405020304" pitchFamily="18" charset="0"/>
              </a:rPr>
              <a:t> century!</a:t>
            </a: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In Europe, first satisfactory account by Cardano (1545)</a:t>
            </a:r>
          </a:p>
        </p:txBody>
      </p:sp>
    </p:spTree>
    <p:extLst>
      <p:ext uri="{BB962C8B-B14F-4D97-AF65-F5344CB8AC3E}">
        <p14:creationId xmlns:p14="http://schemas.microsoft.com/office/powerpoint/2010/main" val="1649177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68806-67B0-6344-A732-87EAFA5D2DCE}"/>
              </a:ext>
            </a:extLst>
          </p:cNvPr>
          <p:cNvSpPr>
            <a:spLocks noGrp="1"/>
          </p:cNvSpPr>
          <p:nvPr>
            <p:ph type="title"/>
          </p:nvPr>
        </p:nvSpPr>
        <p:spPr/>
        <p:txBody>
          <a:bodyPr/>
          <a:lstStyle/>
          <a:p>
            <a:r>
              <a:rPr lang="en-US" dirty="0"/>
              <a:t>Rational numbers</a:t>
            </a:r>
          </a:p>
        </p:txBody>
      </p:sp>
      <p:pic>
        <p:nvPicPr>
          <p:cNvPr id="4" name="Picture 3">
            <a:extLst>
              <a:ext uri="{FF2B5EF4-FFF2-40B4-BE49-F238E27FC236}">
                <a16:creationId xmlns:a16="http://schemas.microsoft.com/office/drawing/2014/main" id="{A77AC73C-F13B-B749-B681-846AF40E7EE7}"/>
              </a:ext>
            </a:extLst>
          </p:cNvPr>
          <p:cNvPicPr>
            <a:picLocks noChangeAspect="1"/>
          </p:cNvPicPr>
          <p:nvPr/>
        </p:nvPicPr>
        <p:blipFill>
          <a:blip r:embed="rId2"/>
          <a:stretch>
            <a:fillRect/>
          </a:stretch>
        </p:blipFill>
        <p:spPr>
          <a:xfrm>
            <a:off x="4210050" y="1668673"/>
            <a:ext cx="3771900" cy="876300"/>
          </a:xfrm>
          <a:prstGeom prst="rect">
            <a:avLst/>
          </a:prstGeom>
        </p:spPr>
      </p:pic>
      <p:pic>
        <p:nvPicPr>
          <p:cNvPr id="8" name="Picture 7">
            <a:extLst>
              <a:ext uri="{FF2B5EF4-FFF2-40B4-BE49-F238E27FC236}">
                <a16:creationId xmlns:a16="http://schemas.microsoft.com/office/drawing/2014/main" id="{677B65EF-191D-DB41-B747-A5AD0F9157BE}"/>
              </a:ext>
            </a:extLst>
          </p:cNvPr>
          <p:cNvPicPr>
            <a:picLocks noChangeAspect="1"/>
          </p:cNvPicPr>
          <p:nvPr/>
        </p:nvPicPr>
        <p:blipFill>
          <a:blip r:embed="rId3"/>
          <a:stretch>
            <a:fillRect/>
          </a:stretch>
        </p:blipFill>
        <p:spPr>
          <a:xfrm>
            <a:off x="133350" y="2292350"/>
            <a:ext cx="11925300" cy="2273300"/>
          </a:xfrm>
          <a:prstGeom prst="rect">
            <a:avLst/>
          </a:prstGeom>
        </p:spPr>
      </p:pic>
      <p:pic>
        <p:nvPicPr>
          <p:cNvPr id="10" name="Picture 9">
            <a:extLst>
              <a:ext uri="{FF2B5EF4-FFF2-40B4-BE49-F238E27FC236}">
                <a16:creationId xmlns:a16="http://schemas.microsoft.com/office/drawing/2014/main" id="{D7ACE022-C9B4-B348-8AA4-3F19F72DA5A9}"/>
              </a:ext>
            </a:extLst>
          </p:cNvPr>
          <p:cNvPicPr>
            <a:picLocks noChangeAspect="1"/>
          </p:cNvPicPr>
          <p:nvPr/>
        </p:nvPicPr>
        <p:blipFill>
          <a:blip r:embed="rId4"/>
          <a:stretch>
            <a:fillRect/>
          </a:stretch>
        </p:blipFill>
        <p:spPr>
          <a:xfrm>
            <a:off x="9954274" y="3818237"/>
            <a:ext cx="1988929" cy="2878223"/>
          </a:xfrm>
          <a:prstGeom prst="rect">
            <a:avLst/>
          </a:prstGeom>
        </p:spPr>
      </p:pic>
      <p:sp>
        <p:nvSpPr>
          <p:cNvPr id="11" name="TextBox 10">
            <a:extLst>
              <a:ext uri="{FF2B5EF4-FFF2-40B4-BE49-F238E27FC236}">
                <a16:creationId xmlns:a16="http://schemas.microsoft.com/office/drawing/2014/main" id="{4652B80C-5097-D149-ABBA-8640B7C40E8A}"/>
              </a:ext>
            </a:extLst>
          </p:cNvPr>
          <p:cNvSpPr txBox="1"/>
          <p:nvPr/>
        </p:nvSpPr>
        <p:spPr>
          <a:xfrm>
            <a:off x="5486400" y="4565650"/>
            <a:ext cx="4287795" cy="1477328"/>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Pythagoras of Samos</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To the Pythagorean school, ”everything is number”. And by number, they meant </a:t>
            </a:r>
            <a:r>
              <a:rPr lang="en-US" i="1" dirty="0">
                <a:latin typeface="Times New Roman" panose="02020603050405020304" pitchFamily="18" charset="0"/>
                <a:cs typeface="Times New Roman" panose="02020603050405020304" pitchFamily="18" charset="0"/>
              </a:rPr>
              <a:t>rational </a:t>
            </a:r>
            <a:r>
              <a:rPr lang="en-US" dirty="0">
                <a:latin typeface="Times New Roman" panose="02020603050405020304" pitchFamily="18" charset="0"/>
                <a:cs typeface="Times New Roman" panose="02020603050405020304" pitchFamily="18" charset="0"/>
              </a:rPr>
              <a:t>number. </a:t>
            </a:r>
          </a:p>
        </p:txBody>
      </p:sp>
      <p:pic>
        <p:nvPicPr>
          <p:cNvPr id="13" name="Picture 12">
            <a:extLst>
              <a:ext uri="{FF2B5EF4-FFF2-40B4-BE49-F238E27FC236}">
                <a16:creationId xmlns:a16="http://schemas.microsoft.com/office/drawing/2014/main" id="{2B580930-FC73-3D40-8F92-E582866CF151}"/>
              </a:ext>
            </a:extLst>
          </p:cNvPr>
          <p:cNvPicPr>
            <a:picLocks noChangeAspect="1"/>
          </p:cNvPicPr>
          <p:nvPr/>
        </p:nvPicPr>
        <p:blipFill>
          <a:blip r:embed="rId5"/>
          <a:stretch>
            <a:fillRect/>
          </a:stretch>
        </p:blipFill>
        <p:spPr>
          <a:xfrm>
            <a:off x="1584067" y="4659313"/>
            <a:ext cx="2911016" cy="1833562"/>
          </a:xfrm>
          <a:prstGeom prst="rect">
            <a:avLst/>
          </a:prstGeom>
        </p:spPr>
      </p:pic>
    </p:spTree>
    <p:extLst>
      <p:ext uri="{BB962C8B-B14F-4D97-AF65-F5344CB8AC3E}">
        <p14:creationId xmlns:p14="http://schemas.microsoft.com/office/powerpoint/2010/main" val="37190133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68806-67B0-6344-A732-87EAFA5D2DCE}"/>
              </a:ext>
            </a:extLst>
          </p:cNvPr>
          <p:cNvSpPr>
            <a:spLocks noGrp="1"/>
          </p:cNvSpPr>
          <p:nvPr>
            <p:ph type="title"/>
          </p:nvPr>
        </p:nvSpPr>
        <p:spPr/>
        <p:txBody>
          <a:bodyPr/>
          <a:lstStyle/>
          <a:p>
            <a:r>
              <a:rPr lang="en-US" dirty="0"/>
              <a:t>Real numbers</a:t>
            </a:r>
          </a:p>
        </p:txBody>
      </p:sp>
      <p:pic>
        <p:nvPicPr>
          <p:cNvPr id="5" name="Picture 4">
            <a:extLst>
              <a:ext uri="{FF2B5EF4-FFF2-40B4-BE49-F238E27FC236}">
                <a16:creationId xmlns:a16="http://schemas.microsoft.com/office/drawing/2014/main" id="{661783BE-4EE6-CF4A-A36B-76E6B459D506}"/>
              </a:ext>
            </a:extLst>
          </p:cNvPr>
          <p:cNvPicPr>
            <a:picLocks noChangeAspect="1"/>
          </p:cNvPicPr>
          <p:nvPr/>
        </p:nvPicPr>
        <p:blipFill>
          <a:blip r:embed="rId3"/>
          <a:stretch>
            <a:fillRect/>
          </a:stretch>
        </p:blipFill>
        <p:spPr>
          <a:xfrm>
            <a:off x="266700" y="1690688"/>
            <a:ext cx="11925300" cy="2273300"/>
          </a:xfrm>
          <a:prstGeom prst="rect">
            <a:avLst/>
          </a:prstGeom>
        </p:spPr>
      </p:pic>
      <p:pic>
        <p:nvPicPr>
          <p:cNvPr id="7" name="Picture 6">
            <a:extLst>
              <a:ext uri="{FF2B5EF4-FFF2-40B4-BE49-F238E27FC236}">
                <a16:creationId xmlns:a16="http://schemas.microsoft.com/office/drawing/2014/main" id="{716DCF8F-1671-E04C-8DB0-6D0A9A31C2DC}"/>
              </a:ext>
            </a:extLst>
          </p:cNvPr>
          <p:cNvPicPr>
            <a:picLocks noChangeAspect="1"/>
          </p:cNvPicPr>
          <p:nvPr/>
        </p:nvPicPr>
        <p:blipFill>
          <a:blip r:embed="rId4"/>
          <a:stretch>
            <a:fillRect/>
          </a:stretch>
        </p:blipFill>
        <p:spPr>
          <a:xfrm>
            <a:off x="3498850" y="1882027"/>
            <a:ext cx="5194300" cy="330200"/>
          </a:xfrm>
          <a:prstGeom prst="rect">
            <a:avLst/>
          </a:prstGeom>
        </p:spPr>
      </p:pic>
      <p:sp>
        <p:nvSpPr>
          <p:cNvPr id="8" name="TextBox 7">
            <a:extLst>
              <a:ext uri="{FF2B5EF4-FFF2-40B4-BE49-F238E27FC236}">
                <a16:creationId xmlns:a16="http://schemas.microsoft.com/office/drawing/2014/main" id="{9DD1ADF5-54AC-D947-BF5A-5BEFFE823F3A}"/>
              </a:ext>
            </a:extLst>
          </p:cNvPr>
          <p:cNvSpPr txBox="1"/>
          <p:nvPr/>
        </p:nvSpPr>
        <p:spPr>
          <a:xfrm>
            <a:off x="1323975" y="3401632"/>
            <a:ext cx="10158413" cy="2677656"/>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The real numbers form a </a:t>
            </a:r>
            <a:r>
              <a:rPr lang="en-US" sz="2400" i="1" dirty="0">
                <a:latin typeface="Times New Roman" panose="02020603050405020304" pitchFamily="18" charset="0"/>
                <a:cs typeface="Times New Roman" panose="02020603050405020304" pitchFamily="18" charset="0"/>
              </a:rPr>
              <a:t>complete ordered field:</a:t>
            </a:r>
          </a:p>
          <a:p>
            <a:pPr marL="285750" indent="-28575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Field: Closed under addition and multiplication, and</a:t>
            </a:r>
          </a:p>
          <a:p>
            <a:pPr marL="285750" indent="-28575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every number except 0 has a multiplicative inverse</a:t>
            </a:r>
          </a:p>
          <a:p>
            <a:pPr marL="285750" indent="-28575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Ordered: We always have </a:t>
            </a:r>
            <a:r>
              <a:rPr lang="en-US" sz="2400" i="1" dirty="0">
                <a:latin typeface="Times New Roman" panose="02020603050405020304" pitchFamily="18" charset="0"/>
                <a:cs typeface="Times New Roman" panose="02020603050405020304" pitchFamily="18" charset="0"/>
              </a:rPr>
              <a:t>a</a:t>
            </a:r>
            <a:r>
              <a:rPr lang="en-US" sz="2400" dirty="0">
                <a:latin typeface="Times New Roman" panose="02020603050405020304" pitchFamily="18" charset="0"/>
                <a:cs typeface="Times New Roman" panose="02020603050405020304" pitchFamily="18" charset="0"/>
              </a:rPr>
              <a:t> ⩽ </a:t>
            </a:r>
            <a:r>
              <a:rPr lang="en-US" sz="2400" i="1" dirty="0">
                <a:latin typeface="Times New Roman" panose="02020603050405020304" pitchFamily="18" charset="0"/>
                <a:cs typeface="Times New Roman" panose="02020603050405020304" pitchFamily="18" charset="0"/>
              </a:rPr>
              <a:t>b</a:t>
            </a:r>
            <a:r>
              <a:rPr lang="en-US" sz="2400" dirty="0">
                <a:latin typeface="Times New Roman" panose="02020603050405020304" pitchFamily="18" charset="0"/>
                <a:cs typeface="Times New Roman" panose="02020603050405020304" pitchFamily="18" charset="0"/>
              </a:rPr>
              <a:t> or </a:t>
            </a:r>
            <a:r>
              <a:rPr lang="en-US" sz="2400" i="1" dirty="0">
                <a:latin typeface="Times New Roman" panose="02020603050405020304" pitchFamily="18" charset="0"/>
                <a:cs typeface="Times New Roman" panose="02020603050405020304" pitchFamily="18" charset="0"/>
              </a:rPr>
              <a:t>b</a:t>
            </a:r>
            <a:r>
              <a:rPr lang="en-US" sz="2400" dirty="0">
                <a:latin typeface="Times New Roman" panose="02020603050405020304" pitchFamily="18" charset="0"/>
                <a:cs typeface="Times New Roman" panose="02020603050405020304" pitchFamily="18" charset="0"/>
              </a:rPr>
              <a:t> ⩽ </a:t>
            </a:r>
            <a:r>
              <a:rPr lang="en-US" sz="2400" i="1" dirty="0">
                <a:latin typeface="Times New Roman" panose="02020603050405020304" pitchFamily="18" charset="0"/>
                <a:cs typeface="Times New Roman" panose="02020603050405020304" pitchFamily="18" charset="0"/>
              </a:rPr>
              <a:t>a</a:t>
            </a:r>
          </a:p>
          <a:p>
            <a:pPr marL="285750" indent="-28575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Completeness: Every Cauchy sequence converges to a number in </a:t>
            </a:r>
            <a:r>
              <a:rPr lang="en-US" sz="2400" dirty="0" err="1">
                <a:latin typeface="Times New Roman" panose="02020603050405020304" pitchFamily="18" charset="0"/>
                <a:cs typeface="Times New Roman" panose="02020603050405020304" pitchFamily="18" charset="0"/>
              </a:rPr>
              <a:t>ℝ</a:t>
            </a:r>
            <a:endParaRPr lang="en-US" sz="2400" dirty="0">
              <a:latin typeface="Times New Roman" panose="02020603050405020304" pitchFamily="18" charset="0"/>
              <a:cs typeface="Times New Roman" panose="02020603050405020304" pitchFamily="18" charset="0"/>
            </a:endParaRPr>
          </a:p>
          <a:p>
            <a:br>
              <a:rPr lang="en-US" sz="2400"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There are </a:t>
            </a:r>
            <a:r>
              <a:rPr lang="en-US" sz="2400" i="1" dirty="0">
                <a:latin typeface="Times New Roman" panose="02020603050405020304" pitchFamily="18" charset="0"/>
                <a:cs typeface="Times New Roman" panose="02020603050405020304" pitchFamily="18" charset="0"/>
              </a:rPr>
              <a:t>much more real numbers </a:t>
            </a:r>
            <a:r>
              <a:rPr lang="en-US" sz="2400" dirty="0">
                <a:latin typeface="Times New Roman" panose="02020603050405020304" pitchFamily="18" charset="0"/>
                <a:cs typeface="Times New Roman" panose="02020603050405020304" pitchFamily="18" charset="0"/>
              </a:rPr>
              <a:t>than natural numbers</a:t>
            </a:r>
          </a:p>
        </p:txBody>
      </p:sp>
    </p:spTree>
    <p:extLst>
      <p:ext uri="{BB962C8B-B14F-4D97-AF65-F5344CB8AC3E}">
        <p14:creationId xmlns:p14="http://schemas.microsoft.com/office/powerpoint/2010/main" val="18176322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AB7CA8-89F8-294E-99E6-D77B3C10DC26}"/>
              </a:ext>
            </a:extLst>
          </p:cNvPr>
          <p:cNvSpPr>
            <a:spLocks noGrp="1"/>
          </p:cNvSpPr>
          <p:nvPr>
            <p:ph type="title"/>
          </p:nvPr>
        </p:nvSpPr>
        <p:spPr/>
        <p:txBody>
          <a:bodyPr/>
          <a:lstStyle/>
          <a:p>
            <a:r>
              <a:rPr lang="en-US" dirty="0"/>
              <a:t>Complex numbers</a:t>
            </a:r>
          </a:p>
        </p:txBody>
      </p:sp>
      <p:sp>
        <p:nvSpPr>
          <p:cNvPr id="3" name="Content Placeholder 2">
            <a:extLst>
              <a:ext uri="{FF2B5EF4-FFF2-40B4-BE49-F238E27FC236}">
                <a16:creationId xmlns:a16="http://schemas.microsoft.com/office/drawing/2014/main" id="{B9DB87C6-FD91-9E49-9028-7EFBE906F9CF}"/>
              </a:ext>
            </a:extLst>
          </p:cNvPr>
          <p:cNvSpPr>
            <a:spLocks noGrp="1"/>
          </p:cNvSpPr>
          <p:nvPr>
            <p:ph idx="1"/>
          </p:nvPr>
        </p:nvSpPr>
        <p:spPr>
          <a:xfrm>
            <a:off x="838200" y="2842053"/>
            <a:ext cx="10515600" cy="3334909"/>
          </a:xfrm>
        </p:spPr>
        <p:txBody>
          <a:bodyPr/>
          <a:lstStyle/>
          <a:p>
            <a:r>
              <a:rPr lang="en-US" dirty="0"/>
              <a:t>An </a:t>
            </a:r>
            <a:r>
              <a:rPr lang="en-US" i="1" dirty="0"/>
              <a:t>algebraic extension</a:t>
            </a:r>
            <a:r>
              <a:rPr lang="en-US" dirty="0"/>
              <a:t> of reals</a:t>
            </a:r>
          </a:p>
          <a:p>
            <a:r>
              <a:rPr lang="en-US" dirty="0"/>
              <a:t>For </a:t>
            </a:r>
            <a:r>
              <a:rPr lang="en-US" i="1" dirty="0"/>
              <a:t>z = x</a:t>
            </a:r>
            <a:r>
              <a:rPr lang="en-US" dirty="0"/>
              <a:t> + </a:t>
            </a:r>
            <a:r>
              <a:rPr lang="en-US" dirty="0" err="1"/>
              <a:t>i</a:t>
            </a:r>
            <a:r>
              <a:rPr lang="en-US" dirty="0"/>
              <a:t> </a:t>
            </a:r>
            <a:r>
              <a:rPr lang="en-US" i="1" dirty="0"/>
              <a:t>y</a:t>
            </a:r>
            <a:r>
              <a:rPr lang="en-US" dirty="0"/>
              <a:t> :</a:t>
            </a:r>
          </a:p>
        </p:txBody>
      </p:sp>
      <p:pic>
        <p:nvPicPr>
          <p:cNvPr id="8" name="Picture 7">
            <a:extLst>
              <a:ext uri="{FF2B5EF4-FFF2-40B4-BE49-F238E27FC236}">
                <a16:creationId xmlns:a16="http://schemas.microsoft.com/office/drawing/2014/main" id="{F070F58A-6BD1-434E-9161-49801A462AC5}"/>
              </a:ext>
            </a:extLst>
          </p:cNvPr>
          <p:cNvPicPr>
            <a:picLocks noChangeAspect="1"/>
          </p:cNvPicPr>
          <p:nvPr/>
        </p:nvPicPr>
        <p:blipFill>
          <a:blip r:embed="rId3"/>
          <a:stretch>
            <a:fillRect/>
          </a:stretch>
        </p:blipFill>
        <p:spPr>
          <a:xfrm>
            <a:off x="3454993" y="1635083"/>
            <a:ext cx="5422900" cy="393700"/>
          </a:xfrm>
          <a:prstGeom prst="rect">
            <a:avLst/>
          </a:prstGeom>
        </p:spPr>
      </p:pic>
      <p:pic>
        <p:nvPicPr>
          <p:cNvPr id="9" name="Picture 8">
            <a:extLst>
              <a:ext uri="{FF2B5EF4-FFF2-40B4-BE49-F238E27FC236}">
                <a16:creationId xmlns:a16="http://schemas.microsoft.com/office/drawing/2014/main" id="{029EB8B1-0260-4545-91F1-96F372053A07}"/>
              </a:ext>
            </a:extLst>
          </p:cNvPr>
          <p:cNvPicPr>
            <a:picLocks noChangeAspect="1"/>
          </p:cNvPicPr>
          <p:nvPr/>
        </p:nvPicPr>
        <p:blipFill>
          <a:blip r:embed="rId4"/>
          <a:stretch>
            <a:fillRect/>
          </a:stretch>
        </p:blipFill>
        <p:spPr>
          <a:xfrm>
            <a:off x="2082800" y="4188255"/>
            <a:ext cx="4013200" cy="1422400"/>
          </a:xfrm>
          <a:prstGeom prst="rect">
            <a:avLst/>
          </a:prstGeom>
        </p:spPr>
      </p:pic>
      <p:grpSp>
        <p:nvGrpSpPr>
          <p:cNvPr id="12" name="Group 11">
            <a:extLst>
              <a:ext uri="{FF2B5EF4-FFF2-40B4-BE49-F238E27FC236}">
                <a16:creationId xmlns:a16="http://schemas.microsoft.com/office/drawing/2014/main" id="{2B3B841A-0847-EE4C-B46A-51BC23FCB7FC}"/>
              </a:ext>
            </a:extLst>
          </p:cNvPr>
          <p:cNvGrpSpPr/>
          <p:nvPr/>
        </p:nvGrpSpPr>
        <p:grpSpPr>
          <a:xfrm>
            <a:off x="7673431" y="681038"/>
            <a:ext cx="3494631" cy="5559304"/>
            <a:chOff x="8160407" y="-103622"/>
            <a:chExt cx="3494631" cy="5559304"/>
          </a:xfrm>
        </p:grpSpPr>
        <p:grpSp>
          <p:nvGrpSpPr>
            <p:cNvPr id="10" name="Group 9">
              <a:extLst>
                <a:ext uri="{FF2B5EF4-FFF2-40B4-BE49-F238E27FC236}">
                  <a16:creationId xmlns:a16="http://schemas.microsoft.com/office/drawing/2014/main" id="{36416B39-74EF-184D-975B-3435ACA88DCC}"/>
                </a:ext>
              </a:extLst>
            </p:cNvPr>
            <p:cNvGrpSpPr/>
            <p:nvPr/>
          </p:nvGrpSpPr>
          <p:grpSpPr>
            <a:xfrm>
              <a:off x="8160407" y="-103622"/>
              <a:ext cx="3494631" cy="5037467"/>
              <a:chOff x="8160407" y="-103622"/>
              <a:chExt cx="3494631" cy="5037467"/>
            </a:xfrm>
          </p:grpSpPr>
          <p:pic>
            <p:nvPicPr>
              <p:cNvPr id="6" name="Picture 5">
                <a:extLst>
                  <a:ext uri="{FF2B5EF4-FFF2-40B4-BE49-F238E27FC236}">
                    <a16:creationId xmlns:a16="http://schemas.microsoft.com/office/drawing/2014/main" id="{852BB456-0128-3741-8A9D-92B13E456D6C}"/>
                  </a:ext>
                </a:extLst>
              </p:cNvPr>
              <p:cNvPicPr>
                <a:picLocks noChangeAspect="1"/>
              </p:cNvPicPr>
              <p:nvPr/>
            </p:nvPicPr>
            <p:blipFill>
              <a:blip r:embed="rId5"/>
              <a:stretch>
                <a:fillRect/>
              </a:stretch>
            </p:blipFill>
            <p:spPr>
              <a:xfrm rot="1157594">
                <a:off x="8655885" y="1424836"/>
                <a:ext cx="2999153" cy="3509009"/>
              </a:xfrm>
              <a:prstGeom prst="rect">
                <a:avLst/>
              </a:prstGeom>
            </p:spPr>
          </p:pic>
          <p:sp>
            <p:nvSpPr>
              <p:cNvPr id="7" name="Oval Callout 6">
                <a:extLst>
                  <a:ext uri="{FF2B5EF4-FFF2-40B4-BE49-F238E27FC236}">
                    <a16:creationId xmlns:a16="http://schemas.microsoft.com/office/drawing/2014/main" id="{BFA07644-711C-EC47-A832-59A066741414}"/>
                  </a:ext>
                </a:extLst>
              </p:cNvPr>
              <p:cNvSpPr/>
              <p:nvPr/>
            </p:nvSpPr>
            <p:spPr>
              <a:xfrm flipH="1">
                <a:off x="8160407" y="-103622"/>
                <a:ext cx="2722308" cy="2099490"/>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These numbers have no use, they are </a:t>
                </a:r>
                <a:r>
                  <a:rPr lang="en-US" i="1" dirty="0"/>
                  <a:t>imaginary</a:t>
                </a:r>
                <a:endParaRPr lang="en-US" dirty="0"/>
              </a:p>
            </p:txBody>
          </p:sp>
        </p:grpSp>
        <p:sp>
          <p:nvSpPr>
            <p:cNvPr id="11" name="TextBox 10">
              <a:extLst>
                <a:ext uri="{FF2B5EF4-FFF2-40B4-BE49-F238E27FC236}">
                  <a16:creationId xmlns:a16="http://schemas.microsoft.com/office/drawing/2014/main" id="{A9C35DC4-33E2-D24D-AF46-3A60CEF965A2}"/>
                </a:ext>
              </a:extLst>
            </p:cNvPr>
            <p:cNvSpPr txBox="1"/>
            <p:nvPr/>
          </p:nvSpPr>
          <p:spPr>
            <a:xfrm>
              <a:off x="8301039" y="5086350"/>
              <a:ext cx="3052762"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René Descartes (1596–1650)</a:t>
              </a:r>
            </a:p>
          </p:txBody>
        </p:sp>
      </p:grpSp>
    </p:spTree>
    <p:extLst>
      <p:ext uri="{BB962C8B-B14F-4D97-AF65-F5344CB8AC3E}">
        <p14:creationId xmlns:p14="http://schemas.microsoft.com/office/powerpoint/2010/main" val="584259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2"/>
                                        </p:tgtEl>
                                      </p:cBhvr>
                                    </p:animEffect>
                                    <p:set>
                                      <p:cBhvr>
                                        <p:cTn id="12" dur="1" fill="hold">
                                          <p:stCondLst>
                                            <p:cond delay="499"/>
                                          </p:stCondLst>
                                        </p:cTn>
                                        <p:tgtEl>
                                          <p:spTgt spid="1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fade">
                                      <p:cBhvr>
                                        <p:cTn id="22" dur="500"/>
                                        <p:tgtEl>
                                          <p:spTgt spid="3">
                                            <p:txEl>
                                              <p:pRg st="1" end="1"/>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FBF62A-6F20-FA4B-A043-2A90ADC7685F}"/>
              </a:ext>
            </a:extLst>
          </p:cNvPr>
          <p:cNvSpPr>
            <a:spLocks noGrp="1"/>
          </p:cNvSpPr>
          <p:nvPr>
            <p:ph type="title"/>
          </p:nvPr>
        </p:nvSpPr>
        <p:spPr/>
        <p:txBody>
          <a:bodyPr/>
          <a:lstStyle/>
          <a:p>
            <a:r>
              <a:rPr lang="en-US" dirty="0"/>
              <a:t>Geometric interpretation</a:t>
            </a:r>
          </a:p>
        </p:txBody>
      </p:sp>
      <p:sp>
        <p:nvSpPr>
          <p:cNvPr id="4" name="Content Placeholder 3">
            <a:extLst>
              <a:ext uri="{FF2B5EF4-FFF2-40B4-BE49-F238E27FC236}">
                <a16:creationId xmlns:a16="http://schemas.microsoft.com/office/drawing/2014/main" id="{4048EDB7-FE76-8F48-B653-2FF9713E3F6F}"/>
              </a:ext>
            </a:extLst>
          </p:cNvPr>
          <p:cNvSpPr>
            <a:spLocks noGrp="1"/>
          </p:cNvSpPr>
          <p:nvPr>
            <p:ph sz="half" idx="2"/>
          </p:nvPr>
        </p:nvSpPr>
        <p:spPr/>
        <p:txBody>
          <a:bodyPr/>
          <a:lstStyle/>
          <a:p>
            <a:r>
              <a:rPr lang="en-US" dirty="0"/>
              <a:t>Discovered by the Norwegian mathematician and cartographer Caspar Wessel (1797)</a:t>
            </a:r>
          </a:p>
          <a:p>
            <a:r>
              <a:rPr lang="en-US" dirty="0"/>
              <a:t>Multiplication rule:</a:t>
            </a:r>
          </a:p>
        </p:txBody>
      </p:sp>
      <p:pic>
        <p:nvPicPr>
          <p:cNvPr id="5" name="Picture 4">
            <a:extLst>
              <a:ext uri="{FF2B5EF4-FFF2-40B4-BE49-F238E27FC236}">
                <a16:creationId xmlns:a16="http://schemas.microsoft.com/office/drawing/2014/main" id="{DBCA1D54-4275-A443-A48C-75D5FD296C24}"/>
              </a:ext>
            </a:extLst>
          </p:cNvPr>
          <p:cNvPicPr>
            <a:picLocks noChangeAspect="1"/>
          </p:cNvPicPr>
          <p:nvPr/>
        </p:nvPicPr>
        <p:blipFill>
          <a:blip r:embed="rId2"/>
          <a:stretch>
            <a:fillRect/>
          </a:stretch>
        </p:blipFill>
        <p:spPr>
          <a:xfrm>
            <a:off x="623888" y="2189163"/>
            <a:ext cx="5867400" cy="3987800"/>
          </a:xfrm>
          <a:prstGeom prst="rect">
            <a:avLst/>
          </a:prstGeom>
        </p:spPr>
      </p:pic>
      <p:pic>
        <p:nvPicPr>
          <p:cNvPr id="7" name="Picture 6">
            <a:extLst>
              <a:ext uri="{FF2B5EF4-FFF2-40B4-BE49-F238E27FC236}">
                <a16:creationId xmlns:a16="http://schemas.microsoft.com/office/drawing/2014/main" id="{DC402672-9496-AD4C-BF2D-037D6E96137C}"/>
              </a:ext>
            </a:extLst>
          </p:cNvPr>
          <p:cNvPicPr>
            <a:picLocks noChangeAspect="1"/>
          </p:cNvPicPr>
          <p:nvPr/>
        </p:nvPicPr>
        <p:blipFill>
          <a:blip r:embed="rId3"/>
          <a:stretch>
            <a:fillRect/>
          </a:stretch>
        </p:blipFill>
        <p:spPr>
          <a:xfrm>
            <a:off x="623888" y="2189163"/>
            <a:ext cx="5867400" cy="3987800"/>
          </a:xfrm>
          <a:prstGeom prst="rect">
            <a:avLst/>
          </a:prstGeom>
        </p:spPr>
      </p:pic>
      <p:pic>
        <p:nvPicPr>
          <p:cNvPr id="9" name="Picture 8">
            <a:extLst>
              <a:ext uri="{FF2B5EF4-FFF2-40B4-BE49-F238E27FC236}">
                <a16:creationId xmlns:a16="http://schemas.microsoft.com/office/drawing/2014/main" id="{15E84575-ED83-814B-873E-1EC29F0E6CFF}"/>
              </a:ext>
            </a:extLst>
          </p:cNvPr>
          <p:cNvPicPr>
            <a:picLocks noChangeAspect="1"/>
          </p:cNvPicPr>
          <p:nvPr/>
        </p:nvPicPr>
        <p:blipFill>
          <a:blip r:embed="rId4"/>
          <a:stretch>
            <a:fillRect/>
          </a:stretch>
        </p:blipFill>
        <p:spPr>
          <a:xfrm>
            <a:off x="623888" y="2189163"/>
            <a:ext cx="5867400" cy="3987800"/>
          </a:xfrm>
          <a:prstGeom prst="rect">
            <a:avLst/>
          </a:prstGeom>
        </p:spPr>
      </p:pic>
      <p:pic>
        <p:nvPicPr>
          <p:cNvPr id="11" name="Picture 10">
            <a:extLst>
              <a:ext uri="{FF2B5EF4-FFF2-40B4-BE49-F238E27FC236}">
                <a16:creationId xmlns:a16="http://schemas.microsoft.com/office/drawing/2014/main" id="{1690C5B3-719B-8F44-AC79-537205253EF5}"/>
              </a:ext>
            </a:extLst>
          </p:cNvPr>
          <p:cNvPicPr>
            <a:picLocks noChangeAspect="1"/>
          </p:cNvPicPr>
          <p:nvPr/>
        </p:nvPicPr>
        <p:blipFill>
          <a:blip r:embed="rId5"/>
          <a:stretch>
            <a:fillRect/>
          </a:stretch>
        </p:blipFill>
        <p:spPr>
          <a:xfrm>
            <a:off x="623888" y="2189163"/>
            <a:ext cx="5867400" cy="3987800"/>
          </a:xfrm>
          <a:prstGeom prst="rect">
            <a:avLst/>
          </a:prstGeom>
        </p:spPr>
      </p:pic>
      <p:pic>
        <p:nvPicPr>
          <p:cNvPr id="13" name="Picture 12">
            <a:extLst>
              <a:ext uri="{FF2B5EF4-FFF2-40B4-BE49-F238E27FC236}">
                <a16:creationId xmlns:a16="http://schemas.microsoft.com/office/drawing/2014/main" id="{95054DD0-164F-8242-87DE-1CCEC8B6B2BA}"/>
              </a:ext>
            </a:extLst>
          </p:cNvPr>
          <p:cNvPicPr>
            <a:picLocks noChangeAspect="1"/>
          </p:cNvPicPr>
          <p:nvPr/>
        </p:nvPicPr>
        <p:blipFill>
          <a:blip r:embed="rId6"/>
          <a:stretch>
            <a:fillRect/>
          </a:stretch>
        </p:blipFill>
        <p:spPr>
          <a:xfrm>
            <a:off x="6921500" y="3867150"/>
            <a:ext cx="3683000" cy="838200"/>
          </a:xfrm>
          <a:prstGeom prst="rect">
            <a:avLst/>
          </a:prstGeom>
        </p:spPr>
      </p:pic>
    </p:spTree>
    <p:extLst>
      <p:ext uri="{BB962C8B-B14F-4D97-AF65-F5344CB8AC3E}">
        <p14:creationId xmlns:p14="http://schemas.microsoft.com/office/powerpoint/2010/main" val="1136518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animEffect transition="in" filter="fade">
                                      <p:cBhvr>
                                        <p:cTn id="27" dur="500"/>
                                        <p:tgtEl>
                                          <p:spTgt spid="4">
                                            <p:txEl>
                                              <p:pRg st="1" end="1"/>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9EFB3B-F607-AE48-8CBF-F8E16C96FA8D}"/>
              </a:ext>
            </a:extLst>
          </p:cNvPr>
          <p:cNvSpPr>
            <a:spLocks noGrp="1"/>
          </p:cNvSpPr>
          <p:nvPr>
            <p:ph type="title"/>
          </p:nvPr>
        </p:nvSpPr>
        <p:spPr/>
        <p:txBody>
          <a:bodyPr/>
          <a:lstStyle/>
          <a:p>
            <a:r>
              <a:rPr lang="en-US" dirty="0"/>
              <a:t>Fundamental theorem of algebra</a:t>
            </a:r>
          </a:p>
        </p:txBody>
      </p:sp>
      <p:pic>
        <p:nvPicPr>
          <p:cNvPr id="11" name="Content Placeholder 10">
            <a:extLst>
              <a:ext uri="{FF2B5EF4-FFF2-40B4-BE49-F238E27FC236}">
                <a16:creationId xmlns:a16="http://schemas.microsoft.com/office/drawing/2014/main" id="{918193F9-A58B-7C40-A36C-7958CF160565}"/>
              </a:ext>
            </a:extLst>
          </p:cNvPr>
          <p:cNvPicPr>
            <a:picLocks noGrp="1" noChangeAspect="1"/>
          </p:cNvPicPr>
          <p:nvPr>
            <p:ph idx="1"/>
          </p:nvPr>
        </p:nvPicPr>
        <p:blipFill>
          <a:blip r:embed="rId2"/>
          <a:stretch>
            <a:fillRect/>
          </a:stretch>
        </p:blipFill>
        <p:spPr>
          <a:xfrm>
            <a:off x="960362" y="1871664"/>
            <a:ext cx="10393438" cy="3747294"/>
          </a:xfrm>
        </p:spPr>
      </p:pic>
    </p:spTree>
    <p:extLst>
      <p:ext uri="{BB962C8B-B14F-4D97-AF65-F5344CB8AC3E}">
        <p14:creationId xmlns:p14="http://schemas.microsoft.com/office/powerpoint/2010/main" val="33494119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42FB1-B500-4A4B-9F1F-4CB03C0B24F9}"/>
              </a:ext>
            </a:extLst>
          </p:cNvPr>
          <p:cNvSpPr>
            <a:spLocks noGrp="1"/>
          </p:cNvSpPr>
          <p:nvPr>
            <p:ph type="title"/>
          </p:nvPr>
        </p:nvSpPr>
        <p:spPr/>
        <p:txBody>
          <a:bodyPr/>
          <a:lstStyle/>
          <a:p>
            <a:r>
              <a:rPr lang="en-US" dirty="0"/>
              <a:t>Euclidean space</a:t>
            </a:r>
          </a:p>
        </p:txBody>
      </p:sp>
      <p:sp>
        <p:nvSpPr>
          <p:cNvPr id="3" name="Text Placeholder 2">
            <a:extLst>
              <a:ext uri="{FF2B5EF4-FFF2-40B4-BE49-F238E27FC236}">
                <a16:creationId xmlns:a16="http://schemas.microsoft.com/office/drawing/2014/main" id="{2490BB3A-C768-7D4B-88FD-8526909BAF5F}"/>
              </a:ext>
            </a:extLst>
          </p:cNvPr>
          <p:cNvSpPr>
            <a:spLocks noGrp="1"/>
          </p:cNvSpPr>
          <p:nvPr>
            <p:ph type="body" idx="1"/>
          </p:nvPr>
        </p:nvSpPr>
        <p:spPr/>
        <p:txBody>
          <a:bodyPr/>
          <a:lstStyle/>
          <a:p>
            <a:r>
              <a:rPr lang="en-US" dirty="0"/>
              <a:t>The foundation of physics</a:t>
            </a:r>
          </a:p>
        </p:txBody>
      </p:sp>
    </p:spTree>
    <p:extLst>
      <p:ext uri="{BB962C8B-B14F-4D97-AF65-F5344CB8AC3E}">
        <p14:creationId xmlns:p14="http://schemas.microsoft.com/office/powerpoint/2010/main" val="18685317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7F4F68-C9B3-D04A-BA9D-2042AFC5ED18}"/>
              </a:ext>
            </a:extLst>
          </p:cNvPr>
          <p:cNvSpPr>
            <a:spLocks noGrp="1"/>
          </p:cNvSpPr>
          <p:nvPr>
            <p:ph type="title"/>
          </p:nvPr>
        </p:nvSpPr>
        <p:spPr/>
        <p:txBody>
          <a:bodyPr/>
          <a:lstStyle/>
          <a:p>
            <a:r>
              <a:rPr lang="en-US" dirty="0"/>
              <a:t>Tuples of real or complex numbers</a:t>
            </a:r>
          </a:p>
        </p:txBody>
      </p:sp>
      <p:pic>
        <p:nvPicPr>
          <p:cNvPr id="4" name="Picture 3">
            <a:extLst>
              <a:ext uri="{FF2B5EF4-FFF2-40B4-BE49-F238E27FC236}">
                <a16:creationId xmlns:a16="http://schemas.microsoft.com/office/drawing/2014/main" id="{62F75065-3DF9-3C41-B0D9-9CD1C2B1C686}"/>
              </a:ext>
            </a:extLst>
          </p:cNvPr>
          <p:cNvPicPr>
            <a:picLocks noChangeAspect="1"/>
          </p:cNvPicPr>
          <p:nvPr/>
        </p:nvPicPr>
        <p:blipFill>
          <a:blip r:embed="rId3"/>
          <a:stretch>
            <a:fillRect/>
          </a:stretch>
        </p:blipFill>
        <p:spPr>
          <a:xfrm>
            <a:off x="1976005" y="2193059"/>
            <a:ext cx="3086100" cy="393700"/>
          </a:xfrm>
          <a:prstGeom prst="rect">
            <a:avLst/>
          </a:prstGeom>
        </p:spPr>
      </p:pic>
      <p:pic>
        <p:nvPicPr>
          <p:cNvPr id="5" name="Picture 4">
            <a:extLst>
              <a:ext uri="{FF2B5EF4-FFF2-40B4-BE49-F238E27FC236}">
                <a16:creationId xmlns:a16="http://schemas.microsoft.com/office/drawing/2014/main" id="{4DC0F670-A841-C44E-B7F2-6EBFC632186B}"/>
              </a:ext>
            </a:extLst>
          </p:cNvPr>
          <p:cNvPicPr>
            <a:picLocks noChangeAspect="1"/>
          </p:cNvPicPr>
          <p:nvPr/>
        </p:nvPicPr>
        <p:blipFill>
          <a:blip r:embed="rId4"/>
          <a:stretch>
            <a:fillRect/>
          </a:stretch>
        </p:blipFill>
        <p:spPr>
          <a:xfrm>
            <a:off x="1690255" y="2913496"/>
            <a:ext cx="3657600" cy="393700"/>
          </a:xfrm>
          <a:prstGeom prst="rect">
            <a:avLst/>
          </a:prstGeom>
        </p:spPr>
      </p:pic>
      <p:pic>
        <p:nvPicPr>
          <p:cNvPr id="6" name="Picture 5">
            <a:extLst>
              <a:ext uri="{FF2B5EF4-FFF2-40B4-BE49-F238E27FC236}">
                <a16:creationId xmlns:a16="http://schemas.microsoft.com/office/drawing/2014/main" id="{288E06F4-DB51-324F-8005-36D29F5E5CA7}"/>
              </a:ext>
            </a:extLst>
          </p:cNvPr>
          <p:cNvPicPr>
            <a:picLocks noChangeAspect="1"/>
          </p:cNvPicPr>
          <p:nvPr/>
        </p:nvPicPr>
        <p:blipFill>
          <a:blip r:embed="rId5"/>
          <a:stretch>
            <a:fillRect/>
          </a:stretch>
        </p:blipFill>
        <p:spPr>
          <a:xfrm>
            <a:off x="2090305" y="3633933"/>
            <a:ext cx="2857500" cy="330200"/>
          </a:xfrm>
          <a:prstGeom prst="rect">
            <a:avLst/>
          </a:prstGeom>
        </p:spPr>
      </p:pic>
      <p:pic>
        <p:nvPicPr>
          <p:cNvPr id="7" name="Picture 6">
            <a:extLst>
              <a:ext uri="{FF2B5EF4-FFF2-40B4-BE49-F238E27FC236}">
                <a16:creationId xmlns:a16="http://schemas.microsoft.com/office/drawing/2014/main" id="{60B14F74-BE12-1246-B07D-A54168331A17}"/>
              </a:ext>
            </a:extLst>
          </p:cNvPr>
          <p:cNvPicPr>
            <a:picLocks noChangeAspect="1"/>
          </p:cNvPicPr>
          <p:nvPr/>
        </p:nvPicPr>
        <p:blipFill>
          <a:blip r:embed="rId6"/>
          <a:stretch>
            <a:fillRect/>
          </a:stretch>
        </p:blipFill>
        <p:spPr>
          <a:xfrm>
            <a:off x="2090305" y="4290870"/>
            <a:ext cx="2755900" cy="330200"/>
          </a:xfrm>
          <a:prstGeom prst="rect">
            <a:avLst/>
          </a:prstGeom>
        </p:spPr>
      </p:pic>
      <p:pic>
        <p:nvPicPr>
          <p:cNvPr id="8" name="Picture 7">
            <a:extLst>
              <a:ext uri="{FF2B5EF4-FFF2-40B4-BE49-F238E27FC236}">
                <a16:creationId xmlns:a16="http://schemas.microsoft.com/office/drawing/2014/main" id="{2FB8648A-304C-2B45-855A-F37501368D30}"/>
              </a:ext>
            </a:extLst>
          </p:cNvPr>
          <p:cNvPicPr>
            <a:picLocks noChangeAspect="1"/>
          </p:cNvPicPr>
          <p:nvPr/>
        </p:nvPicPr>
        <p:blipFill>
          <a:blip r:embed="rId7"/>
          <a:stretch>
            <a:fillRect/>
          </a:stretch>
        </p:blipFill>
        <p:spPr>
          <a:xfrm>
            <a:off x="7644245" y="2385870"/>
            <a:ext cx="1143000" cy="2235200"/>
          </a:xfrm>
          <a:prstGeom prst="rect">
            <a:avLst/>
          </a:prstGeom>
        </p:spPr>
      </p:pic>
      <p:sp>
        <p:nvSpPr>
          <p:cNvPr id="9" name="Oval Callout 8">
            <a:extLst>
              <a:ext uri="{FF2B5EF4-FFF2-40B4-BE49-F238E27FC236}">
                <a16:creationId xmlns:a16="http://schemas.microsoft.com/office/drawing/2014/main" id="{FE34CA6E-A62B-DE4D-AE7F-4E004B69D222}"/>
              </a:ext>
            </a:extLst>
          </p:cNvPr>
          <p:cNvSpPr/>
          <p:nvPr/>
        </p:nvSpPr>
        <p:spPr>
          <a:xfrm flipH="1">
            <a:off x="8787245" y="4500129"/>
            <a:ext cx="2493818" cy="2036905"/>
          </a:xfrm>
          <a:prstGeom prst="wedgeEllipseCallout">
            <a:avLst>
              <a:gd name="adj1" fmla="val 34723"/>
              <a:gd name="adj2" fmla="val -7693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All the variables of a quantum chemical method</a:t>
            </a:r>
          </a:p>
        </p:txBody>
      </p:sp>
      <p:pic>
        <p:nvPicPr>
          <p:cNvPr id="10" name="Picture 9">
            <a:extLst>
              <a:ext uri="{FF2B5EF4-FFF2-40B4-BE49-F238E27FC236}">
                <a16:creationId xmlns:a16="http://schemas.microsoft.com/office/drawing/2014/main" id="{278EC00A-CD20-B443-9522-7A7599B484F3}"/>
              </a:ext>
            </a:extLst>
          </p:cNvPr>
          <p:cNvPicPr>
            <a:picLocks noChangeAspect="1"/>
          </p:cNvPicPr>
          <p:nvPr/>
        </p:nvPicPr>
        <p:blipFill>
          <a:blip r:embed="rId8"/>
          <a:stretch>
            <a:fillRect/>
          </a:stretch>
        </p:blipFill>
        <p:spPr>
          <a:xfrm>
            <a:off x="2407805" y="5251882"/>
            <a:ext cx="2120900" cy="266700"/>
          </a:xfrm>
          <a:prstGeom prst="rect">
            <a:avLst/>
          </a:prstGeom>
        </p:spPr>
      </p:pic>
      <p:sp>
        <p:nvSpPr>
          <p:cNvPr id="11" name="Oval Callout 10">
            <a:extLst>
              <a:ext uri="{FF2B5EF4-FFF2-40B4-BE49-F238E27FC236}">
                <a16:creationId xmlns:a16="http://schemas.microsoft.com/office/drawing/2014/main" id="{BCC63085-F8A7-9841-98A5-4389F7078F66}"/>
              </a:ext>
            </a:extLst>
          </p:cNvPr>
          <p:cNvSpPr/>
          <p:nvPr/>
        </p:nvSpPr>
        <p:spPr>
          <a:xfrm>
            <a:off x="3737263" y="3035553"/>
            <a:ext cx="2649683" cy="1857160"/>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Time evolution,</a:t>
            </a:r>
          </a:p>
          <a:p>
            <a:pPr algn="ctr"/>
            <a:r>
              <a:rPr lang="en-US" dirty="0"/>
              <a:t>magnetic fields</a:t>
            </a:r>
          </a:p>
          <a:p>
            <a:pPr algn="ctr"/>
            <a:r>
              <a:rPr lang="en-US" dirty="0"/>
              <a:t>require complex numbers!</a:t>
            </a:r>
          </a:p>
        </p:txBody>
      </p:sp>
    </p:spTree>
    <p:extLst>
      <p:ext uri="{BB962C8B-B14F-4D97-AF65-F5344CB8AC3E}">
        <p14:creationId xmlns:p14="http://schemas.microsoft.com/office/powerpoint/2010/main" val="684664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318AA-D9B3-2A42-9372-65E9B293B025}"/>
              </a:ext>
            </a:extLst>
          </p:cNvPr>
          <p:cNvSpPr>
            <a:spLocks noGrp="1"/>
          </p:cNvSpPr>
          <p:nvPr>
            <p:ph type="title"/>
          </p:nvPr>
        </p:nvSpPr>
        <p:spPr/>
        <p:txBody>
          <a:bodyPr/>
          <a:lstStyle/>
          <a:p>
            <a:r>
              <a:rPr lang="en-US" dirty="0"/>
              <a:t>The Schrödinger equation</a:t>
            </a:r>
          </a:p>
        </p:txBody>
      </p:sp>
      <p:pic>
        <p:nvPicPr>
          <p:cNvPr id="4" name="Content Placeholder 3">
            <a:extLst>
              <a:ext uri="{FF2B5EF4-FFF2-40B4-BE49-F238E27FC236}">
                <a16:creationId xmlns:a16="http://schemas.microsoft.com/office/drawing/2014/main" id="{36901DC4-2083-D742-A5D1-6873A48678C9}"/>
              </a:ext>
            </a:extLst>
          </p:cNvPr>
          <p:cNvPicPr>
            <a:picLocks noGrp="1" noChangeAspect="1"/>
          </p:cNvPicPr>
          <p:nvPr>
            <p:ph idx="1"/>
          </p:nvPr>
        </p:nvPicPr>
        <p:blipFill>
          <a:blip r:embed="rId2"/>
          <a:stretch>
            <a:fillRect/>
          </a:stretch>
        </p:blipFill>
        <p:spPr>
          <a:xfrm>
            <a:off x="2043546" y="2086697"/>
            <a:ext cx="1295400" cy="254000"/>
          </a:xfrm>
          <a:prstGeom prst="rect">
            <a:avLst/>
          </a:prstGeom>
        </p:spPr>
      </p:pic>
      <p:pic>
        <p:nvPicPr>
          <p:cNvPr id="5" name="Picture 4">
            <a:extLst>
              <a:ext uri="{FF2B5EF4-FFF2-40B4-BE49-F238E27FC236}">
                <a16:creationId xmlns:a16="http://schemas.microsoft.com/office/drawing/2014/main" id="{2946307E-942A-3746-A4B9-B46F60D001C7}"/>
              </a:ext>
            </a:extLst>
          </p:cNvPr>
          <p:cNvPicPr>
            <a:picLocks noChangeAspect="1"/>
          </p:cNvPicPr>
          <p:nvPr/>
        </p:nvPicPr>
        <p:blipFill>
          <a:blip r:embed="rId3"/>
          <a:stretch>
            <a:fillRect/>
          </a:stretch>
        </p:blipFill>
        <p:spPr>
          <a:xfrm>
            <a:off x="7588250" y="2340697"/>
            <a:ext cx="1892300" cy="406400"/>
          </a:xfrm>
          <a:prstGeom prst="rect">
            <a:avLst/>
          </a:prstGeom>
        </p:spPr>
      </p:pic>
      <p:pic>
        <p:nvPicPr>
          <p:cNvPr id="6" name="Picture 5">
            <a:extLst>
              <a:ext uri="{FF2B5EF4-FFF2-40B4-BE49-F238E27FC236}">
                <a16:creationId xmlns:a16="http://schemas.microsoft.com/office/drawing/2014/main" id="{A52ECBB8-BD1C-9E45-BB5B-E11CE154C61F}"/>
              </a:ext>
            </a:extLst>
          </p:cNvPr>
          <p:cNvPicPr>
            <a:picLocks noChangeAspect="1"/>
          </p:cNvPicPr>
          <p:nvPr/>
        </p:nvPicPr>
        <p:blipFill>
          <a:blip r:embed="rId4"/>
          <a:stretch>
            <a:fillRect/>
          </a:stretch>
        </p:blipFill>
        <p:spPr>
          <a:xfrm>
            <a:off x="1637146" y="4274489"/>
            <a:ext cx="2108200" cy="762000"/>
          </a:xfrm>
          <a:prstGeom prst="rect">
            <a:avLst/>
          </a:prstGeom>
        </p:spPr>
      </p:pic>
      <p:sp>
        <p:nvSpPr>
          <p:cNvPr id="7" name="Oval Callout 6">
            <a:extLst>
              <a:ext uri="{FF2B5EF4-FFF2-40B4-BE49-F238E27FC236}">
                <a16:creationId xmlns:a16="http://schemas.microsoft.com/office/drawing/2014/main" id="{49F4ACA4-D34E-C842-A503-AA2758B62F58}"/>
              </a:ext>
            </a:extLst>
          </p:cNvPr>
          <p:cNvSpPr/>
          <p:nvPr/>
        </p:nvSpPr>
        <p:spPr>
          <a:xfrm>
            <a:off x="7841672" y="3055289"/>
            <a:ext cx="2244437" cy="1607489"/>
          </a:xfrm>
          <a:prstGeom prst="wedgeEllipseCallout">
            <a:avLst>
              <a:gd name="adj1" fmla="val -42438"/>
              <a:gd name="adj2" fmla="val -6419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Bra-</a:t>
            </a:r>
            <a:r>
              <a:rPr lang="en-US" dirty="0" err="1"/>
              <a:t>ket</a:t>
            </a:r>
            <a:r>
              <a:rPr lang="en-US" dirty="0"/>
              <a:t> notation</a:t>
            </a:r>
          </a:p>
        </p:txBody>
      </p:sp>
      <p:sp>
        <p:nvSpPr>
          <p:cNvPr id="8" name="Oval Callout 7">
            <a:extLst>
              <a:ext uri="{FF2B5EF4-FFF2-40B4-BE49-F238E27FC236}">
                <a16:creationId xmlns:a16="http://schemas.microsoft.com/office/drawing/2014/main" id="{2F9928F1-0D3A-3B47-80EA-F8172B488BA3}"/>
              </a:ext>
            </a:extLst>
          </p:cNvPr>
          <p:cNvSpPr/>
          <p:nvPr/>
        </p:nvSpPr>
        <p:spPr>
          <a:xfrm>
            <a:off x="3948545" y="2747097"/>
            <a:ext cx="1870364" cy="1527392"/>
          </a:xfrm>
          <a:prstGeom prst="wedgeEllipseCallout">
            <a:avLst>
              <a:gd name="adj1" fmla="val -82314"/>
              <a:gd name="adj2" fmla="val -6811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Matrix eigenvalue equation</a:t>
            </a:r>
          </a:p>
        </p:txBody>
      </p:sp>
      <p:sp>
        <p:nvSpPr>
          <p:cNvPr id="9" name="Oval Callout 8">
            <a:extLst>
              <a:ext uri="{FF2B5EF4-FFF2-40B4-BE49-F238E27FC236}">
                <a16:creationId xmlns:a16="http://schemas.microsoft.com/office/drawing/2014/main" id="{4C551ABB-B7D9-BB43-9DDC-56FD43A15305}"/>
              </a:ext>
            </a:extLst>
          </p:cNvPr>
          <p:cNvSpPr/>
          <p:nvPr/>
        </p:nvSpPr>
        <p:spPr>
          <a:xfrm>
            <a:off x="4433454" y="4743093"/>
            <a:ext cx="2244437" cy="1502495"/>
          </a:xfrm>
          <a:prstGeom prst="wedgeEllipseCallout">
            <a:avLst>
              <a:gd name="adj1" fmla="val -119907"/>
              <a:gd name="adj2" fmla="val -3339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Time-dependent Schrödinger eq.</a:t>
            </a:r>
          </a:p>
        </p:txBody>
      </p:sp>
    </p:spTree>
    <p:extLst>
      <p:ext uri="{BB962C8B-B14F-4D97-AF65-F5344CB8AC3E}">
        <p14:creationId xmlns:p14="http://schemas.microsoft.com/office/powerpoint/2010/main" val="7458626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DD0A2-A511-F946-B301-A33FA623A1AC}"/>
              </a:ext>
            </a:extLst>
          </p:cNvPr>
          <p:cNvSpPr>
            <a:spLocks noGrp="1"/>
          </p:cNvSpPr>
          <p:nvPr>
            <p:ph type="title"/>
          </p:nvPr>
        </p:nvSpPr>
        <p:spPr/>
        <p:txBody>
          <a:bodyPr/>
          <a:lstStyle/>
          <a:p>
            <a:r>
              <a:rPr lang="en-US" dirty="0"/>
              <a:t>Vectors</a:t>
            </a:r>
          </a:p>
        </p:txBody>
      </p:sp>
      <p:sp>
        <p:nvSpPr>
          <p:cNvPr id="3" name="Content Placeholder 2">
            <a:extLst>
              <a:ext uri="{FF2B5EF4-FFF2-40B4-BE49-F238E27FC236}">
                <a16:creationId xmlns:a16="http://schemas.microsoft.com/office/drawing/2014/main" id="{67EFF503-A9DC-2F4F-9BF3-E6027DB6A2FC}"/>
              </a:ext>
            </a:extLst>
          </p:cNvPr>
          <p:cNvSpPr>
            <a:spLocks noGrp="1"/>
          </p:cNvSpPr>
          <p:nvPr>
            <p:ph idx="1"/>
          </p:nvPr>
        </p:nvSpPr>
        <p:spPr/>
        <p:txBody>
          <a:bodyPr/>
          <a:lstStyle/>
          <a:p>
            <a:r>
              <a:rPr lang="en-US" dirty="0"/>
              <a:t>By elementwise addition and scalar multiplication, we obtain a </a:t>
            </a:r>
            <a:r>
              <a:rPr lang="en-US" i="1" dirty="0"/>
              <a:t>vector space</a:t>
            </a:r>
          </a:p>
          <a:p>
            <a:r>
              <a:rPr lang="en-US" dirty="0"/>
              <a:t>By introducing an </a:t>
            </a:r>
            <a:r>
              <a:rPr lang="en-US" i="1" dirty="0"/>
              <a:t>inner product</a:t>
            </a:r>
            <a:r>
              <a:rPr lang="en-US" dirty="0"/>
              <a:t> we obtain an </a:t>
            </a:r>
            <a:r>
              <a:rPr lang="en-US" i="1" dirty="0"/>
              <a:t>inner product space – Euclidean space</a:t>
            </a:r>
            <a:endParaRPr lang="en-US" dirty="0"/>
          </a:p>
        </p:txBody>
      </p:sp>
      <p:pic>
        <p:nvPicPr>
          <p:cNvPr id="5" name="Picture 4">
            <a:extLst>
              <a:ext uri="{FF2B5EF4-FFF2-40B4-BE49-F238E27FC236}">
                <a16:creationId xmlns:a16="http://schemas.microsoft.com/office/drawing/2014/main" id="{1F4F7C30-5847-7044-9B6C-3699E83333A8}"/>
              </a:ext>
            </a:extLst>
          </p:cNvPr>
          <p:cNvPicPr>
            <a:picLocks noChangeAspect="1"/>
          </p:cNvPicPr>
          <p:nvPr/>
        </p:nvPicPr>
        <p:blipFill>
          <a:blip r:embed="rId2"/>
          <a:stretch>
            <a:fillRect/>
          </a:stretch>
        </p:blipFill>
        <p:spPr>
          <a:xfrm>
            <a:off x="3771323" y="3780343"/>
            <a:ext cx="4014932" cy="2890126"/>
          </a:xfrm>
          <a:prstGeom prst="rect">
            <a:avLst/>
          </a:prstGeom>
        </p:spPr>
      </p:pic>
    </p:spTree>
    <p:extLst>
      <p:ext uri="{BB962C8B-B14F-4D97-AF65-F5344CB8AC3E}">
        <p14:creationId xmlns:p14="http://schemas.microsoft.com/office/powerpoint/2010/main" val="25454420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EE321-1F8B-A14F-923C-B0ADC27BCB85}"/>
              </a:ext>
            </a:extLst>
          </p:cNvPr>
          <p:cNvSpPr>
            <a:spLocks noGrp="1"/>
          </p:cNvSpPr>
          <p:nvPr>
            <p:ph type="title"/>
          </p:nvPr>
        </p:nvSpPr>
        <p:spPr/>
        <p:txBody>
          <a:bodyPr/>
          <a:lstStyle/>
          <a:p>
            <a:r>
              <a:rPr lang="en-US" dirty="0"/>
              <a:t>About these lectures</a:t>
            </a:r>
          </a:p>
        </p:txBody>
      </p:sp>
      <p:sp>
        <p:nvSpPr>
          <p:cNvPr id="3" name="Text Placeholder 2">
            <a:extLst>
              <a:ext uri="{FF2B5EF4-FFF2-40B4-BE49-F238E27FC236}">
                <a16:creationId xmlns:a16="http://schemas.microsoft.com/office/drawing/2014/main" id="{4F0A13D3-F392-5A46-B288-34237C07B3ED}"/>
              </a:ext>
            </a:extLst>
          </p:cNvPr>
          <p:cNvSpPr>
            <a:spLocks noGrp="1"/>
          </p:cNvSpPr>
          <p:nvPr>
            <p:ph type="body" idx="1"/>
          </p:nvPr>
        </p:nvSpPr>
        <p:spPr/>
        <p:txBody>
          <a:bodyPr/>
          <a:lstStyle/>
          <a:p>
            <a:r>
              <a:rPr lang="en-US" dirty="0"/>
              <a:t>What to expect</a:t>
            </a:r>
          </a:p>
        </p:txBody>
      </p:sp>
    </p:spTree>
    <p:extLst>
      <p:ext uri="{BB962C8B-B14F-4D97-AF65-F5344CB8AC3E}">
        <p14:creationId xmlns:p14="http://schemas.microsoft.com/office/powerpoint/2010/main" val="24810973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E310EDA-1746-6B4C-82C4-45030F949949}"/>
              </a:ext>
            </a:extLst>
          </p:cNvPr>
          <p:cNvPicPr>
            <a:picLocks noGrp="1" noChangeAspect="1"/>
          </p:cNvPicPr>
          <p:nvPr>
            <p:ph idx="1"/>
          </p:nvPr>
        </p:nvPicPr>
        <p:blipFill>
          <a:blip r:embed="rId3"/>
          <a:stretch>
            <a:fillRect/>
          </a:stretch>
        </p:blipFill>
        <p:spPr>
          <a:xfrm>
            <a:off x="520028" y="129651"/>
            <a:ext cx="11151943" cy="6659074"/>
          </a:xfrm>
        </p:spPr>
      </p:pic>
    </p:spTree>
    <p:extLst>
      <p:ext uri="{BB962C8B-B14F-4D97-AF65-F5344CB8AC3E}">
        <p14:creationId xmlns:p14="http://schemas.microsoft.com/office/powerpoint/2010/main" val="28394484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DB0B469-B70E-2444-A6CB-548743456638}"/>
              </a:ext>
            </a:extLst>
          </p:cNvPr>
          <p:cNvPicPr>
            <a:picLocks noChangeAspect="1"/>
          </p:cNvPicPr>
          <p:nvPr/>
        </p:nvPicPr>
        <p:blipFill>
          <a:blip r:embed="rId2"/>
          <a:stretch>
            <a:fillRect/>
          </a:stretch>
        </p:blipFill>
        <p:spPr>
          <a:xfrm>
            <a:off x="1066801" y="498316"/>
            <a:ext cx="10286960" cy="5994559"/>
          </a:xfrm>
          <a:prstGeom prst="rect">
            <a:avLst/>
          </a:prstGeom>
        </p:spPr>
      </p:pic>
    </p:spTree>
    <p:extLst>
      <p:ext uri="{BB962C8B-B14F-4D97-AF65-F5344CB8AC3E}">
        <p14:creationId xmlns:p14="http://schemas.microsoft.com/office/powerpoint/2010/main" val="9329066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3C59E-9ECE-A147-A211-4C78B2F0087F}"/>
              </a:ext>
            </a:extLst>
          </p:cNvPr>
          <p:cNvSpPr>
            <a:spLocks noGrp="1"/>
          </p:cNvSpPr>
          <p:nvPr>
            <p:ph type="title"/>
          </p:nvPr>
        </p:nvSpPr>
        <p:spPr/>
        <p:txBody>
          <a:bodyPr/>
          <a:lstStyle/>
          <a:p>
            <a:r>
              <a:rPr lang="en-US" dirty="0"/>
              <a:t>Example: inner product with std basis</a:t>
            </a:r>
          </a:p>
        </p:txBody>
      </p:sp>
      <p:pic>
        <p:nvPicPr>
          <p:cNvPr id="6" name="Picture 5">
            <a:extLst>
              <a:ext uri="{FF2B5EF4-FFF2-40B4-BE49-F238E27FC236}">
                <a16:creationId xmlns:a16="http://schemas.microsoft.com/office/drawing/2014/main" id="{5B8E9771-25DF-0246-B98A-44A3E767D93E}"/>
              </a:ext>
            </a:extLst>
          </p:cNvPr>
          <p:cNvPicPr>
            <a:picLocks noChangeAspect="1"/>
          </p:cNvPicPr>
          <p:nvPr/>
        </p:nvPicPr>
        <p:blipFill>
          <a:blip r:embed="rId3"/>
          <a:stretch>
            <a:fillRect/>
          </a:stretch>
        </p:blipFill>
        <p:spPr>
          <a:xfrm>
            <a:off x="3022600" y="2552700"/>
            <a:ext cx="6146800" cy="1752600"/>
          </a:xfrm>
          <a:prstGeom prst="rect">
            <a:avLst/>
          </a:prstGeom>
        </p:spPr>
      </p:pic>
    </p:spTree>
    <p:extLst>
      <p:ext uri="{BB962C8B-B14F-4D97-AF65-F5344CB8AC3E}">
        <p14:creationId xmlns:p14="http://schemas.microsoft.com/office/powerpoint/2010/main" val="34918383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FF5EE-8756-FD49-ACA1-A63E91F94D0A}"/>
              </a:ext>
            </a:extLst>
          </p:cNvPr>
          <p:cNvSpPr>
            <a:spLocks noGrp="1"/>
          </p:cNvSpPr>
          <p:nvPr>
            <p:ph type="title"/>
          </p:nvPr>
        </p:nvSpPr>
        <p:spPr/>
        <p:txBody>
          <a:bodyPr/>
          <a:lstStyle/>
          <a:p>
            <a:r>
              <a:rPr lang="en-US" dirty="0"/>
              <a:t>Example: Norm of vector</a:t>
            </a:r>
          </a:p>
        </p:txBody>
      </p:sp>
      <p:pic>
        <p:nvPicPr>
          <p:cNvPr id="4" name="Picture 3">
            <a:extLst>
              <a:ext uri="{FF2B5EF4-FFF2-40B4-BE49-F238E27FC236}">
                <a16:creationId xmlns:a16="http://schemas.microsoft.com/office/drawing/2014/main" id="{1E571AD4-01B3-7545-BCAF-9B3C027787FE}"/>
              </a:ext>
            </a:extLst>
          </p:cNvPr>
          <p:cNvPicPr>
            <a:picLocks noChangeAspect="1"/>
          </p:cNvPicPr>
          <p:nvPr/>
        </p:nvPicPr>
        <p:blipFill>
          <a:blip r:embed="rId3"/>
          <a:stretch>
            <a:fillRect/>
          </a:stretch>
        </p:blipFill>
        <p:spPr>
          <a:xfrm>
            <a:off x="3251200" y="1420094"/>
            <a:ext cx="5689600" cy="1219200"/>
          </a:xfrm>
          <a:prstGeom prst="rect">
            <a:avLst/>
          </a:prstGeom>
        </p:spPr>
      </p:pic>
      <p:pic>
        <p:nvPicPr>
          <p:cNvPr id="6" name="Picture 5">
            <a:extLst>
              <a:ext uri="{FF2B5EF4-FFF2-40B4-BE49-F238E27FC236}">
                <a16:creationId xmlns:a16="http://schemas.microsoft.com/office/drawing/2014/main" id="{170AD73F-CB2D-7C4F-B2F8-47017EBA5D37}"/>
              </a:ext>
            </a:extLst>
          </p:cNvPr>
          <p:cNvPicPr>
            <a:picLocks noChangeAspect="1"/>
          </p:cNvPicPr>
          <p:nvPr/>
        </p:nvPicPr>
        <p:blipFill>
          <a:blip r:embed="rId4"/>
          <a:stretch>
            <a:fillRect/>
          </a:stretch>
        </p:blipFill>
        <p:spPr>
          <a:xfrm>
            <a:off x="2263486" y="2745657"/>
            <a:ext cx="8118681" cy="3982749"/>
          </a:xfrm>
          <a:prstGeom prst="rect">
            <a:avLst/>
          </a:prstGeom>
        </p:spPr>
      </p:pic>
    </p:spTree>
    <p:extLst>
      <p:ext uri="{BB962C8B-B14F-4D97-AF65-F5344CB8AC3E}">
        <p14:creationId xmlns:p14="http://schemas.microsoft.com/office/powerpoint/2010/main" val="24440668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EEF5E-58EF-D94B-8EC1-7DCEC14D9860}"/>
              </a:ext>
            </a:extLst>
          </p:cNvPr>
          <p:cNvSpPr>
            <a:spLocks noGrp="1"/>
          </p:cNvSpPr>
          <p:nvPr>
            <p:ph type="title"/>
          </p:nvPr>
        </p:nvSpPr>
        <p:spPr/>
        <p:txBody>
          <a:bodyPr/>
          <a:lstStyle/>
          <a:p>
            <a:r>
              <a:rPr lang="en-US" dirty="0"/>
              <a:t>Example: scalar multiplication and addition</a:t>
            </a:r>
          </a:p>
        </p:txBody>
      </p:sp>
      <p:pic>
        <p:nvPicPr>
          <p:cNvPr id="4" name="Content Placeholder 3">
            <a:extLst>
              <a:ext uri="{FF2B5EF4-FFF2-40B4-BE49-F238E27FC236}">
                <a16:creationId xmlns:a16="http://schemas.microsoft.com/office/drawing/2014/main" id="{7034930C-6560-E640-AFFA-4BC38BA29273}"/>
              </a:ext>
            </a:extLst>
          </p:cNvPr>
          <p:cNvPicPr>
            <a:picLocks noGrp="1" noChangeAspect="1"/>
          </p:cNvPicPr>
          <p:nvPr>
            <p:ph idx="1"/>
          </p:nvPr>
        </p:nvPicPr>
        <p:blipFill>
          <a:blip r:embed="rId3"/>
          <a:stretch>
            <a:fillRect/>
          </a:stretch>
        </p:blipFill>
        <p:spPr>
          <a:xfrm>
            <a:off x="4267200" y="1690688"/>
            <a:ext cx="3657600" cy="889000"/>
          </a:xfrm>
          <a:prstGeom prst="rect">
            <a:avLst/>
          </a:prstGeom>
        </p:spPr>
      </p:pic>
      <p:pic>
        <p:nvPicPr>
          <p:cNvPr id="5" name="Picture 4">
            <a:extLst>
              <a:ext uri="{FF2B5EF4-FFF2-40B4-BE49-F238E27FC236}">
                <a16:creationId xmlns:a16="http://schemas.microsoft.com/office/drawing/2014/main" id="{A86C4AC4-A963-5B4E-A095-DEF1832E32E0}"/>
              </a:ext>
            </a:extLst>
          </p:cNvPr>
          <p:cNvPicPr>
            <a:picLocks noChangeAspect="1"/>
          </p:cNvPicPr>
          <p:nvPr/>
        </p:nvPicPr>
        <p:blipFill>
          <a:blip r:embed="rId4"/>
          <a:stretch>
            <a:fillRect/>
          </a:stretch>
        </p:blipFill>
        <p:spPr>
          <a:xfrm>
            <a:off x="958850" y="3429000"/>
            <a:ext cx="4014932" cy="2890126"/>
          </a:xfrm>
          <a:prstGeom prst="rect">
            <a:avLst/>
          </a:prstGeom>
        </p:spPr>
      </p:pic>
      <p:pic>
        <p:nvPicPr>
          <p:cNvPr id="6" name="Picture 5">
            <a:extLst>
              <a:ext uri="{FF2B5EF4-FFF2-40B4-BE49-F238E27FC236}">
                <a16:creationId xmlns:a16="http://schemas.microsoft.com/office/drawing/2014/main" id="{8E5AD23A-E79E-C54B-96E0-6FE8A0F41EDD}"/>
              </a:ext>
            </a:extLst>
          </p:cNvPr>
          <p:cNvPicPr>
            <a:picLocks noChangeAspect="1"/>
          </p:cNvPicPr>
          <p:nvPr/>
        </p:nvPicPr>
        <p:blipFill>
          <a:blip r:embed="rId5"/>
          <a:stretch>
            <a:fillRect/>
          </a:stretch>
        </p:blipFill>
        <p:spPr>
          <a:xfrm>
            <a:off x="6900141" y="3326968"/>
            <a:ext cx="3213100" cy="889000"/>
          </a:xfrm>
          <a:prstGeom prst="rect">
            <a:avLst/>
          </a:prstGeom>
        </p:spPr>
      </p:pic>
      <p:pic>
        <p:nvPicPr>
          <p:cNvPr id="7" name="Picture 6">
            <a:extLst>
              <a:ext uri="{FF2B5EF4-FFF2-40B4-BE49-F238E27FC236}">
                <a16:creationId xmlns:a16="http://schemas.microsoft.com/office/drawing/2014/main" id="{7CC765D7-2DA3-2F4C-8DAB-A5EF4EA3CF09}"/>
              </a:ext>
            </a:extLst>
          </p:cNvPr>
          <p:cNvPicPr>
            <a:picLocks noChangeAspect="1"/>
          </p:cNvPicPr>
          <p:nvPr/>
        </p:nvPicPr>
        <p:blipFill>
          <a:blip r:embed="rId6"/>
          <a:stretch>
            <a:fillRect/>
          </a:stretch>
        </p:blipFill>
        <p:spPr>
          <a:xfrm>
            <a:off x="7312891" y="4429563"/>
            <a:ext cx="2387600" cy="889000"/>
          </a:xfrm>
          <a:prstGeom prst="rect">
            <a:avLst/>
          </a:prstGeom>
        </p:spPr>
      </p:pic>
    </p:spTree>
    <p:extLst>
      <p:ext uri="{BB962C8B-B14F-4D97-AF65-F5344CB8AC3E}">
        <p14:creationId xmlns:p14="http://schemas.microsoft.com/office/powerpoint/2010/main" val="959671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425D3-3168-AB4A-9E9D-D790D2CFD8DE}"/>
              </a:ext>
            </a:extLst>
          </p:cNvPr>
          <p:cNvSpPr>
            <a:spLocks noGrp="1"/>
          </p:cNvSpPr>
          <p:nvPr>
            <p:ph type="title"/>
          </p:nvPr>
        </p:nvSpPr>
        <p:spPr/>
        <p:txBody>
          <a:bodyPr>
            <a:normAutofit/>
          </a:bodyPr>
          <a:lstStyle/>
          <a:p>
            <a:r>
              <a:rPr lang="en-US" dirty="0"/>
              <a:t>Linear transformation</a:t>
            </a:r>
          </a:p>
        </p:txBody>
      </p:sp>
      <p:pic>
        <p:nvPicPr>
          <p:cNvPr id="4" name="Picture 3" descr="A math problem with black text&#10;&#10;Description automatically generated with medium confidence">
            <a:extLst>
              <a:ext uri="{FF2B5EF4-FFF2-40B4-BE49-F238E27FC236}">
                <a16:creationId xmlns:a16="http://schemas.microsoft.com/office/drawing/2014/main" id="{F2391A94-668C-BB34-54CC-A97D7920FA63}"/>
              </a:ext>
            </a:extLst>
          </p:cNvPr>
          <p:cNvPicPr>
            <a:picLocks noChangeAspect="1"/>
          </p:cNvPicPr>
          <p:nvPr/>
        </p:nvPicPr>
        <p:blipFill>
          <a:blip r:embed="rId2"/>
          <a:stretch>
            <a:fillRect/>
          </a:stretch>
        </p:blipFill>
        <p:spPr>
          <a:xfrm>
            <a:off x="428282" y="1690688"/>
            <a:ext cx="11335435" cy="4158861"/>
          </a:xfrm>
          <a:prstGeom prst="rect">
            <a:avLst/>
          </a:prstGeom>
        </p:spPr>
      </p:pic>
    </p:spTree>
    <p:extLst>
      <p:ext uri="{BB962C8B-B14F-4D97-AF65-F5344CB8AC3E}">
        <p14:creationId xmlns:p14="http://schemas.microsoft.com/office/powerpoint/2010/main" val="30292706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149EED3-81D3-C843-A3A3-D13A3AA3DF65}"/>
              </a:ext>
            </a:extLst>
          </p:cNvPr>
          <p:cNvPicPr>
            <a:picLocks noChangeAspect="1"/>
          </p:cNvPicPr>
          <p:nvPr/>
        </p:nvPicPr>
        <p:blipFill>
          <a:blip r:embed="rId3"/>
          <a:stretch>
            <a:fillRect/>
          </a:stretch>
        </p:blipFill>
        <p:spPr>
          <a:xfrm>
            <a:off x="6096000" y="965344"/>
            <a:ext cx="4351338" cy="4351338"/>
          </a:xfrm>
          <a:prstGeom prst="rect">
            <a:avLst/>
          </a:prstGeom>
        </p:spPr>
      </p:pic>
      <p:sp>
        <p:nvSpPr>
          <p:cNvPr id="2" name="Title 1">
            <a:extLst>
              <a:ext uri="{FF2B5EF4-FFF2-40B4-BE49-F238E27FC236}">
                <a16:creationId xmlns:a16="http://schemas.microsoft.com/office/drawing/2014/main" id="{B6DFE264-32D6-5147-A4E1-3A6547ECEA90}"/>
              </a:ext>
            </a:extLst>
          </p:cNvPr>
          <p:cNvSpPr>
            <a:spLocks noGrp="1"/>
          </p:cNvSpPr>
          <p:nvPr>
            <p:ph type="title"/>
          </p:nvPr>
        </p:nvSpPr>
        <p:spPr/>
        <p:txBody>
          <a:bodyPr/>
          <a:lstStyle/>
          <a:p>
            <a:r>
              <a:rPr lang="en-US" dirty="0"/>
              <a:t>Examples</a:t>
            </a:r>
          </a:p>
        </p:txBody>
      </p:sp>
      <p:sp>
        <p:nvSpPr>
          <p:cNvPr id="3" name="Content Placeholder 2">
            <a:extLst>
              <a:ext uri="{FF2B5EF4-FFF2-40B4-BE49-F238E27FC236}">
                <a16:creationId xmlns:a16="http://schemas.microsoft.com/office/drawing/2014/main" id="{FA95791F-93E0-1A4B-86F2-E6929CC69B9D}"/>
              </a:ext>
            </a:extLst>
          </p:cNvPr>
          <p:cNvSpPr>
            <a:spLocks noGrp="1"/>
          </p:cNvSpPr>
          <p:nvPr>
            <p:ph idx="1"/>
          </p:nvPr>
        </p:nvSpPr>
        <p:spPr/>
        <p:txBody>
          <a:bodyPr/>
          <a:lstStyle/>
          <a:p>
            <a:r>
              <a:rPr lang="en-US" dirty="0"/>
              <a:t>Rotations</a:t>
            </a:r>
          </a:p>
          <a:p>
            <a:r>
              <a:rPr lang="en-US" dirty="0"/>
              <a:t>Reflections</a:t>
            </a:r>
          </a:p>
          <a:p>
            <a:r>
              <a:rPr lang="en-US" dirty="0"/>
              <a:t>Scaling along some axis</a:t>
            </a:r>
          </a:p>
          <a:p>
            <a:r>
              <a:rPr lang="en-US" dirty="0"/>
              <a:t>Any combination of linear</a:t>
            </a:r>
            <a:br>
              <a:rPr lang="en-US" dirty="0"/>
            </a:br>
            <a:r>
              <a:rPr lang="en-US" dirty="0"/>
              <a:t>operations!</a:t>
            </a:r>
          </a:p>
          <a:p>
            <a:endParaRPr lang="en-US" dirty="0"/>
          </a:p>
        </p:txBody>
      </p:sp>
      <p:pic>
        <p:nvPicPr>
          <p:cNvPr id="5" name="Picture 4">
            <a:extLst>
              <a:ext uri="{FF2B5EF4-FFF2-40B4-BE49-F238E27FC236}">
                <a16:creationId xmlns:a16="http://schemas.microsoft.com/office/drawing/2014/main" id="{60785AC8-EF40-5F41-9BD1-D4994DE2FDF9}"/>
              </a:ext>
            </a:extLst>
          </p:cNvPr>
          <p:cNvPicPr>
            <a:picLocks noChangeAspect="1"/>
          </p:cNvPicPr>
          <p:nvPr/>
        </p:nvPicPr>
        <p:blipFill>
          <a:blip r:embed="rId4"/>
          <a:stretch>
            <a:fillRect/>
          </a:stretch>
        </p:blipFill>
        <p:spPr>
          <a:xfrm>
            <a:off x="6392141" y="1541318"/>
            <a:ext cx="6057900" cy="2971800"/>
          </a:xfrm>
          <a:prstGeom prst="rect">
            <a:avLst/>
          </a:prstGeom>
        </p:spPr>
      </p:pic>
      <p:pic>
        <p:nvPicPr>
          <p:cNvPr id="8" name="Picture 7">
            <a:extLst>
              <a:ext uri="{FF2B5EF4-FFF2-40B4-BE49-F238E27FC236}">
                <a16:creationId xmlns:a16="http://schemas.microsoft.com/office/drawing/2014/main" id="{E090B64D-8C10-F244-83D2-AA55463B3C3E}"/>
              </a:ext>
            </a:extLst>
          </p:cNvPr>
          <p:cNvPicPr>
            <a:picLocks noChangeAspect="1"/>
          </p:cNvPicPr>
          <p:nvPr/>
        </p:nvPicPr>
        <p:blipFill>
          <a:blip r:embed="rId3"/>
          <a:stretch>
            <a:fillRect/>
          </a:stretch>
        </p:blipFill>
        <p:spPr>
          <a:xfrm rot="2379344">
            <a:off x="6096000" y="965344"/>
            <a:ext cx="4351338" cy="4351338"/>
          </a:xfrm>
          <a:prstGeom prst="rect">
            <a:avLst/>
          </a:prstGeom>
        </p:spPr>
      </p:pic>
      <p:pic>
        <p:nvPicPr>
          <p:cNvPr id="9" name="Picture 8">
            <a:extLst>
              <a:ext uri="{FF2B5EF4-FFF2-40B4-BE49-F238E27FC236}">
                <a16:creationId xmlns:a16="http://schemas.microsoft.com/office/drawing/2014/main" id="{50AC9E22-003B-1A4D-B1E6-88D891F37575}"/>
              </a:ext>
            </a:extLst>
          </p:cNvPr>
          <p:cNvPicPr>
            <a:picLocks noChangeAspect="1"/>
          </p:cNvPicPr>
          <p:nvPr/>
        </p:nvPicPr>
        <p:blipFill>
          <a:blip r:embed="rId3"/>
          <a:stretch>
            <a:fillRect/>
          </a:stretch>
        </p:blipFill>
        <p:spPr>
          <a:xfrm flipV="1">
            <a:off x="6105323" y="965343"/>
            <a:ext cx="4351336" cy="4351337"/>
          </a:xfrm>
          <a:prstGeom prst="rect">
            <a:avLst/>
          </a:prstGeom>
        </p:spPr>
      </p:pic>
      <p:pic>
        <p:nvPicPr>
          <p:cNvPr id="10" name="Picture 9">
            <a:extLst>
              <a:ext uri="{FF2B5EF4-FFF2-40B4-BE49-F238E27FC236}">
                <a16:creationId xmlns:a16="http://schemas.microsoft.com/office/drawing/2014/main" id="{AC6F7FA0-1E82-7C47-AF2A-D6D803342347}"/>
              </a:ext>
            </a:extLst>
          </p:cNvPr>
          <p:cNvPicPr>
            <a:picLocks noChangeAspect="1"/>
          </p:cNvPicPr>
          <p:nvPr/>
        </p:nvPicPr>
        <p:blipFill>
          <a:blip r:embed="rId3"/>
          <a:stretch>
            <a:fillRect/>
          </a:stretch>
        </p:blipFill>
        <p:spPr>
          <a:xfrm>
            <a:off x="6858000" y="77527"/>
            <a:ext cx="2729345" cy="6414569"/>
          </a:xfrm>
          <a:prstGeom prst="rect">
            <a:avLst/>
          </a:prstGeom>
        </p:spPr>
      </p:pic>
    </p:spTree>
    <p:extLst>
      <p:ext uri="{BB962C8B-B14F-4D97-AF65-F5344CB8AC3E}">
        <p14:creationId xmlns:p14="http://schemas.microsoft.com/office/powerpoint/2010/main" val="13137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ppt_y</p:attrName>
                                        </p:attrNameLst>
                                      </p:cBhvr>
                                      <p:tavLst>
                                        <p:tav tm="0">
                                          <p:val>
                                            <p:strVal val="#ppt_y+#ppt_h*1.125000"/>
                                          </p:val>
                                        </p:tav>
                                        <p:tav tm="100000">
                                          <p:val>
                                            <p:strVal val="#ppt_y"/>
                                          </p:val>
                                        </p:tav>
                                      </p:tavLst>
                                    </p:anim>
                                    <p:animEffect transition="in" filter="wipe(up)">
                                      <p:cBhvr>
                                        <p:cTn id="8" dur="500"/>
                                        <p:tgtEl>
                                          <p:spTgt spid="7"/>
                                        </p:tgtEl>
                                      </p:cBhvr>
                                    </p:animEffect>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7"/>
                                        </p:tgtEl>
                                      </p:cBhvr>
                                    </p:animEffect>
                                    <p:set>
                                      <p:cBhvr>
                                        <p:cTn id="13" dur="1" fill="hold">
                                          <p:stCondLst>
                                            <p:cond delay="499"/>
                                          </p:stCondLst>
                                        </p:cTn>
                                        <p:tgtEl>
                                          <p:spTgt spid="7"/>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8"/>
                                        </p:tgtEl>
                                      </p:cBhvr>
                                    </p:animEffect>
                                    <p:set>
                                      <p:cBhvr>
                                        <p:cTn id="23" dur="1" fill="hold">
                                          <p:stCondLst>
                                            <p:cond delay="499"/>
                                          </p:stCondLst>
                                        </p:cTn>
                                        <p:tgtEl>
                                          <p:spTgt spid="8"/>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nodeType="clickEffect">
                                  <p:stCondLst>
                                    <p:cond delay="0"/>
                                  </p:stCondLst>
                                  <p:childTnLst>
                                    <p:animEffect transition="out" filter="fade">
                                      <p:cBhvr>
                                        <p:cTn id="32" dur="500"/>
                                        <p:tgtEl>
                                          <p:spTgt spid="9"/>
                                        </p:tgtEl>
                                      </p:cBhvr>
                                    </p:animEffect>
                                    <p:set>
                                      <p:cBhvr>
                                        <p:cTn id="33" dur="1" fill="hold">
                                          <p:stCondLst>
                                            <p:cond delay="499"/>
                                          </p:stCondLst>
                                        </p:cTn>
                                        <p:tgtEl>
                                          <p:spTgt spid="9"/>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5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0"/>
                                        </p:tgtEl>
                                      </p:cBhvr>
                                    </p:animEffect>
                                    <p:set>
                                      <p:cBhvr>
                                        <p:cTn id="43"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7F466-1C07-CB4B-9A89-2ABD4D3FAC11}"/>
              </a:ext>
            </a:extLst>
          </p:cNvPr>
          <p:cNvSpPr>
            <a:spLocks noGrp="1"/>
          </p:cNvSpPr>
          <p:nvPr>
            <p:ph type="title"/>
          </p:nvPr>
        </p:nvSpPr>
        <p:spPr/>
        <p:txBody>
          <a:bodyPr/>
          <a:lstStyle/>
          <a:p>
            <a:r>
              <a:rPr lang="en-US" dirty="0"/>
              <a:t>Linear transformations and matrices</a:t>
            </a:r>
          </a:p>
        </p:txBody>
      </p:sp>
      <p:sp>
        <p:nvSpPr>
          <p:cNvPr id="3" name="Content Placeholder 2">
            <a:extLst>
              <a:ext uri="{FF2B5EF4-FFF2-40B4-BE49-F238E27FC236}">
                <a16:creationId xmlns:a16="http://schemas.microsoft.com/office/drawing/2014/main" id="{4717034F-1993-B44F-97FB-862DE416D941}"/>
              </a:ext>
            </a:extLst>
          </p:cNvPr>
          <p:cNvSpPr>
            <a:spLocks noGrp="1"/>
          </p:cNvSpPr>
          <p:nvPr>
            <p:ph idx="1"/>
          </p:nvPr>
        </p:nvSpPr>
        <p:spPr>
          <a:xfrm>
            <a:off x="838200" y="1825625"/>
            <a:ext cx="10515600" cy="4351338"/>
          </a:xfrm>
        </p:spPr>
        <p:txBody>
          <a:bodyPr/>
          <a:lstStyle/>
          <a:p>
            <a:r>
              <a:rPr lang="en-US" dirty="0"/>
              <a:t>A linear transformation is </a:t>
            </a:r>
            <a:r>
              <a:rPr lang="en-US" i="1" dirty="0"/>
              <a:t>determined by a matrix and vice versa</a:t>
            </a:r>
            <a:endParaRPr lang="en-US" dirty="0"/>
          </a:p>
        </p:txBody>
      </p:sp>
      <p:pic>
        <p:nvPicPr>
          <p:cNvPr id="4" name="Picture 3">
            <a:extLst>
              <a:ext uri="{FF2B5EF4-FFF2-40B4-BE49-F238E27FC236}">
                <a16:creationId xmlns:a16="http://schemas.microsoft.com/office/drawing/2014/main" id="{D0D30100-C355-B141-A8ED-9F82AB36890B}"/>
              </a:ext>
            </a:extLst>
          </p:cNvPr>
          <p:cNvPicPr>
            <a:picLocks noChangeAspect="1"/>
          </p:cNvPicPr>
          <p:nvPr/>
        </p:nvPicPr>
        <p:blipFill>
          <a:blip r:embed="rId3"/>
          <a:stretch>
            <a:fillRect/>
          </a:stretch>
        </p:blipFill>
        <p:spPr>
          <a:xfrm>
            <a:off x="4902200" y="2568286"/>
            <a:ext cx="2387600" cy="1028700"/>
          </a:xfrm>
          <a:prstGeom prst="rect">
            <a:avLst/>
          </a:prstGeom>
        </p:spPr>
      </p:pic>
      <p:pic>
        <p:nvPicPr>
          <p:cNvPr id="5" name="Picture 4">
            <a:extLst>
              <a:ext uri="{FF2B5EF4-FFF2-40B4-BE49-F238E27FC236}">
                <a16:creationId xmlns:a16="http://schemas.microsoft.com/office/drawing/2014/main" id="{D1FE5298-5E1C-874C-8D08-CDD00EF90741}"/>
              </a:ext>
            </a:extLst>
          </p:cNvPr>
          <p:cNvPicPr>
            <a:picLocks noChangeAspect="1"/>
          </p:cNvPicPr>
          <p:nvPr/>
        </p:nvPicPr>
        <p:blipFill>
          <a:blip r:embed="rId4"/>
          <a:stretch>
            <a:fillRect/>
          </a:stretch>
        </p:blipFill>
        <p:spPr>
          <a:xfrm>
            <a:off x="838200" y="4001294"/>
            <a:ext cx="4038600" cy="1828800"/>
          </a:xfrm>
          <a:prstGeom prst="rect">
            <a:avLst/>
          </a:prstGeom>
        </p:spPr>
      </p:pic>
      <p:pic>
        <p:nvPicPr>
          <p:cNvPr id="6" name="Picture 5">
            <a:extLst>
              <a:ext uri="{FF2B5EF4-FFF2-40B4-BE49-F238E27FC236}">
                <a16:creationId xmlns:a16="http://schemas.microsoft.com/office/drawing/2014/main" id="{81B845BE-76B3-4B48-BDDC-3376BFF2CE23}"/>
              </a:ext>
            </a:extLst>
          </p:cNvPr>
          <p:cNvPicPr>
            <a:picLocks noChangeAspect="1"/>
          </p:cNvPicPr>
          <p:nvPr/>
        </p:nvPicPr>
        <p:blipFill>
          <a:blip r:embed="rId5"/>
          <a:stretch>
            <a:fillRect/>
          </a:stretch>
        </p:blipFill>
        <p:spPr>
          <a:xfrm>
            <a:off x="5952837" y="3972574"/>
            <a:ext cx="5080000" cy="1828800"/>
          </a:xfrm>
          <a:prstGeom prst="rect">
            <a:avLst/>
          </a:prstGeom>
        </p:spPr>
      </p:pic>
      <p:cxnSp>
        <p:nvCxnSpPr>
          <p:cNvPr id="10" name="Straight Connector 9">
            <a:extLst>
              <a:ext uri="{FF2B5EF4-FFF2-40B4-BE49-F238E27FC236}">
                <a16:creationId xmlns:a16="http://schemas.microsoft.com/office/drawing/2014/main" id="{45ADF067-7C6F-C648-B1BA-DD32CA5CBEA8}"/>
              </a:ext>
            </a:extLst>
          </p:cNvPr>
          <p:cNvCxnSpPr/>
          <p:nvPr/>
        </p:nvCxnSpPr>
        <p:spPr>
          <a:xfrm>
            <a:off x="7289800" y="4572000"/>
            <a:ext cx="2962564"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7167E72-93F0-874E-845C-6624D8BFC86C}"/>
              </a:ext>
            </a:extLst>
          </p:cNvPr>
          <p:cNvCxnSpPr>
            <a:cxnSpLocks/>
          </p:cNvCxnSpPr>
          <p:nvPr/>
        </p:nvCxnSpPr>
        <p:spPr>
          <a:xfrm>
            <a:off x="10725728" y="3972574"/>
            <a:ext cx="0" cy="1971026"/>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16601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16A68-EC3A-BA4C-AC77-16B34B56185D}"/>
              </a:ext>
            </a:extLst>
          </p:cNvPr>
          <p:cNvSpPr>
            <a:spLocks noGrp="1"/>
          </p:cNvSpPr>
          <p:nvPr>
            <p:ph type="title"/>
          </p:nvPr>
        </p:nvSpPr>
        <p:spPr/>
        <p:txBody>
          <a:bodyPr/>
          <a:lstStyle/>
          <a:p>
            <a:r>
              <a:rPr lang="en-US" dirty="0"/>
              <a:t>End of lecture 1</a:t>
            </a:r>
          </a:p>
        </p:txBody>
      </p:sp>
      <p:sp>
        <p:nvSpPr>
          <p:cNvPr id="3" name="Content Placeholder 2">
            <a:extLst>
              <a:ext uri="{FF2B5EF4-FFF2-40B4-BE49-F238E27FC236}">
                <a16:creationId xmlns:a16="http://schemas.microsoft.com/office/drawing/2014/main" id="{1BAD640E-BEA3-CE4D-81CA-434971AE0D02}"/>
              </a:ext>
            </a:extLst>
          </p:cNvPr>
          <p:cNvSpPr>
            <a:spLocks noGrp="1"/>
          </p:cNvSpPr>
          <p:nvPr>
            <p:ph idx="1"/>
          </p:nvPr>
        </p:nvSpPr>
        <p:spPr/>
        <p:txBody>
          <a:bodyPr/>
          <a:lstStyle/>
          <a:p>
            <a:r>
              <a:rPr lang="en-US" dirty="0"/>
              <a:t>That’s it for today!</a:t>
            </a:r>
          </a:p>
        </p:txBody>
      </p:sp>
    </p:spTree>
    <p:extLst>
      <p:ext uri="{BB962C8B-B14F-4D97-AF65-F5344CB8AC3E}">
        <p14:creationId xmlns:p14="http://schemas.microsoft.com/office/powerpoint/2010/main" val="42931937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3204E-D999-A849-9DDA-10F226507663}"/>
              </a:ext>
            </a:extLst>
          </p:cNvPr>
          <p:cNvSpPr>
            <a:spLocks noGrp="1"/>
          </p:cNvSpPr>
          <p:nvPr>
            <p:ph type="title"/>
          </p:nvPr>
        </p:nvSpPr>
        <p:spPr/>
        <p:txBody>
          <a:bodyPr/>
          <a:lstStyle/>
          <a:p>
            <a:r>
              <a:rPr lang="en-US" dirty="0"/>
              <a:t>Why learn mathematics?</a:t>
            </a:r>
          </a:p>
        </p:txBody>
      </p:sp>
      <p:sp>
        <p:nvSpPr>
          <p:cNvPr id="3" name="Content Placeholder 2">
            <a:extLst>
              <a:ext uri="{FF2B5EF4-FFF2-40B4-BE49-F238E27FC236}">
                <a16:creationId xmlns:a16="http://schemas.microsoft.com/office/drawing/2014/main" id="{13E48914-CF4F-1040-90AD-2A1125C95974}"/>
              </a:ext>
            </a:extLst>
          </p:cNvPr>
          <p:cNvSpPr>
            <a:spLocks noGrp="1"/>
          </p:cNvSpPr>
          <p:nvPr>
            <p:ph idx="1"/>
          </p:nvPr>
        </p:nvSpPr>
        <p:spPr>
          <a:xfrm>
            <a:off x="838200" y="1825625"/>
            <a:ext cx="5391150" cy="4351338"/>
          </a:xfrm>
        </p:spPr>
        <p:txBody>
          <a:bodyPr/>
          <a:lstStyle/>
          <a:p>
            <a:r>
              <a:rPr lang="en-US" dirty="0"/>
              <a:t>Quantum chemistry requires mathematics</a:t>
            </a:r>
          </a:p>
          <a:p>
            <a:r>
              <a:rPr lang="en-US" dirty="0"/>
              <a:t>From applications of DFT …</a:t>
            </a:r>
          </a:p>
          <a:p>
            <a:r>
              <a:rPr lang="en-US" dirty="0"/>
              <a:t> … to invention of new methods</a:t>
            </a:r>
          </a:p>
          <a:p>
            <a:r>
              <a:rPr lang="en-US" dirty="0"/>
              <a:t>Mathematics is </a:t>
            </a:r>
            <a:r>
              <a:rPr lang="en-US" i="1" dirty="0"/>
              <a:t>fun and useful</a:t>
            </a:r>
          </a:p>
          <a:p>
            <a:endParaRPr lang="en-US" dirty="0"/>
          </a:p>
        </p:txBody>
      </p:sp>
      <p:pic>
        <p:nvPicPr>
          <p:cNvPr id="5" name="Picture 4">
            <a:extLst>
              <a:ext uri="{FF2B5EF4-FFF2-40B4-BE49-F238E27FC236}">
                <a16:creationId xmlns:a16="http://schemas.microsoft.com/office/drawing/2014/main" id="{99A64FA4-16A4-FC48-96F9-57BA872B8E63}"/>
              </a:ext>
            </a:extLst>
          </p:cNvPr>
          <p:cNvPicPr>
            <a:picLocks noChangeAspect="1"/>
          </p:cNvPicPr>
          <p:nvPr/>
        </p:nvPicPr>
        <p:blipFill>
          <a:blip r:embed="rId2"/>
          <a:stretch>
            <a:fillRect/>
          </a:stretch>
        </p:blipFill>
        <p:spPr>
          <a:xfrm>
            <a:off x="7617463" y="0"/>
            <a:ext cx="4574537" cy="6858000"/>
          </a:xfrm>
          <a:prstGeom prst="rect">
            <a:avLst/>
          </a:prstGeom>
        </p:spPr>
      </p:pic>
    </p:spTree>
    <p:extLst>
      <p:ext uri="{BB962C8B-B14F-4D97-AF65-F5344CB8AC3E}">
        <p14:creationId xmlns:p14="http://schemas.microsoft.com/office/powerpoint/2010/main" val="37054529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in a suit and tie&#10;&#10;Description automatically generated">
            <a:extLst>
              <a:ext uri="{FF2B5EF4-FFF2-40B4-BE49-F238E27FC236}">
                <a16:creationId xmlns:a16="http://schemas.microsoft.com/office/drawing/2014/main" id="{D8821426-CA2F-1079-1B8C-D1C85F8B73AD}"/>
              </a:ext>
            </a:extLst>
          </p:cNvPr>
          <p:cNvPicPr>
            <a:picLocks noChangeAspect="1"/>
          </p:cNvPicPr>
          <p:nvPr/>
        </p:nvPicPr>
        <p:blipFill rotWithShape="1">
          <a:blip r:embed="rId2"/>
          <a:srcRect t="-1" b="30765"/>
          <a:stretch/>
        </p:blipFill>
        <p:spPr>
          <a:xfrm>
            <a:off x="5927834" y="488101"/>
            <a:ext cx="4480034" cy="4820799"/>
          </a:xfrm>
          <a:prstGeom prst="rect">
            <a:avLst/>
          </a:prstGeom>
        </p:spPr>
      </p:pic>
      <p:sp>
        <p:nvSpPr>
          <p:cNvPr id="5" name="TextBox 4">
            <a:extLst>
              <a:ext uri="{FF2B5EF4-FFF2-40B4-BE49-F238E27FC236}">
                <a16:creationId xmlns:a16="http://schemas.microsoft.com/office/drawing/2014/main" id="{89670434-A3EE-BA0C-E7AC-4AC8DBFDF3B0}"/>
              </a:ext>
            </a:extLst>
          </p:cNvPr>
          <p:cNvSpPr txBox="1"/>
          <p:nvPr/>
        </p:nvSpPr>
        <p:spPr>
          <a:xfrm>
            <a:off x="5858202" y="5487031"/>
            <a:ext cx="4619297" cy="646331"/>
          </a:xfrm>
          <a:prstGeom prst="rect">
            <a:avLst/>
          </a:prstGeom>
          <a:noFill/>
        </p:spPr>
        <p:txBody>
          <a:bodyPr wrap="square" rtlCol="0">
            <a:spAutoFit/>
          </a:bodyPr>
          <a:lstStyle/>
          <a:p>
            <a:pPr algn="ctr"/>
            <a:r>
              <a:rPr lang="en-US" dirty="0"/>
              <a:t>George </a:t>
            </a:r>
            <a:r>
              <a:rPr lang="en-US" dirty="0" err="1"/>
              <a:t>Pólya</a:t>
            </a:r>
            <a:r>
              <a:rPr lang="en-US" dirty="0"/>
              <a:t> (1887–1985)</a:t>
            </a:r>
          </a:p>
          <a:p>
            <a:pPr algn="ctr"/>
            <a:r>
              <a:rPr lang="en-US" dirty="0"/>
              <a:t>Hungarian-American mathematician</a:t>
            </a:r>
          </a:p>
        </p:txBody>
      </p:sp>
      <p:sp>
        <p:nvSpPr>
          <p:cNvPr id="6" name="Rounded Rectangular Callout 5">
            <a:extLst>
              <a:ext uri="{FF2B5EF4-FFF2-40B4-BE49-F238E27FC236}">
                <a16:creationId xmlns:a16="http://schemas.microsoft.com/office/drawing/2014/main" id="{36454249-7F6D-07D4-3C4D-E3F3966FCCA6}"/>
              </a:ext>
            </a:extLst>
          </p:cNvPr>
          <p:cNvSpPr/>
          <p:nvPr/>
        </p:nvSpPr>
        <p:spPr>
          <a:xfrm>
            <a:off x="300038" y="898005"/>
            <a:ext cx="4807989" cy="3702570"/>
          </a:xfrm>
          <a:prstGeom prst="wedgeRoundRectCallout">
            <a:avLst>
              <a:gd name="adj1" fmla="val 74734"/>
              <a:gd name="adj2" fmla="val 19091"/>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Mathematics, you see, is not a spectator sport. To understand mathematics means to be able to do mathematics. </a:t>
            </a:r>
          </a:p>
          <a:p>
            <a:pPr algn="ctr"/>
            <a:endParaRPr lang="en-US" sz="2400" dirty="0"/>
          </a:p>
          <a:p>
            <a:pPr algn="ctr"/>
            <a:r>
              <a:rPr lang="en-US" sz="2400" dirty="0"/>
              <a:t>(From “How To Solve It”)</a:t>
            </a:r>
          </a:p>
        </p:txBody>
      </p:sp>
    </p:spTree>
    <p:extLst>
      <p:ext uri="{BB962C8B-B14F-4D97-AF65-F5344CB8AC3E}">
        <p14:creationId xmlns:p14="http://schemas.microsoft.com/office/powerpoint/2010/main" val="27913269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C943-7D95-EA4F-B7DA-D622908F2479}"/>
              </a:ext>
            </a:extLst>
          </p:cNvPr>
          <p:cNvSpPr>
            <a:spLocks noGrp="1"/>
          </p:cNvSpPr>
          <p:nvPr>
            <p:ph type="title"/>
          </p:nvPr>
        </p:nvSpPr>
        <p:spPr/>
        <p:txBody>
          <a:bodyPr/>
          <a:lstStyle/>
          <a:p>
            <a:r>
              <a:rPr lang="en-US" dirty="0"/>
              <a:t>Idea behind lectures</a:t>
            </a:r>
          </a:p>
        </p:txBody>
      </p:sp>
      <p:sp>
        <p:nvSpPr>
          <p:cNvPr id="3" name="Content Placeholder 2">
            <a:extLst>
              <a:ext uri="{FF2B5EF4-FFF2-40B4-BE49-F238E27FC236}">
                <a16:creationId xmlns:a16="http://schemas.microsoft.com/office/drawing/2014/main" id="{CF79DA8A-A50C-ED47-88CC-AB92094F4ECA}"/>
              </a:ext>
            </a:extLst>
          </p:cNvPr>
          <p:cNvSpPr>
            <a:spLocks noGrp="1"/>
          </p:cNvSpPr>
          <p:nvPr>
            <p:ph idx="1"/>
          </p:nvPr>
        </p:nvSpPr>
        <p:spPr>
          <a:xfrm>
            <a:off x="838200" y="1825625"/>
            <a:ext cx="6334125" cy="4351338"/>
          </a:xfrm>
        </p:spPr>
        <p:txBody>
          <a:bodyPr>
            <a:normAutofit/>
          </a:bodyPr>
          <a:lstStyle/>
          <a:p>
            <a:r>
              <a:rPr lang="en-US" dirty="0"/>
              <a:t>One cannot </a:t>
            </a:r>
            <a:r>
              <a:rPr lang="en-US" i="1" dirty="0"/>
              <a:t>teach</a:t>
            </a:r>
            <a:r>
              <a:rPr lang="en-US" dirty="0"/>
              <a:t> mathematics in 5 hours</a:t>
            </a:r>
          </a:p>
          <a:p>
            <a:pPr lvl="1"/>
            <a:r>
              <a:rPr lang="en-US" dirty="0"/>
              <a:t>Overview</a:t>
            </a:r>
          </a:p>
          <a:p>
            <a:pPr lvl="1"/>
            <a:r>
              <a:rPr lang="en-US" dirty="0"/>
              <a:t>Inspiration</a:t>
            </a:r>
          </a:p>
          <a:p>
            <a:r>
              <a:rPr lang="en-US" dirty="0"/>
              <a:t>One cannot </a:t>
            </a:r>
            <a:r>
              <a:rPr lang="en-US" i="1" dirty="0"/>
              <a:t>learn</a:t>
            </a:r>
            <a:r>
              <a:rPr lang="en-US" dirty="0"/>
              <a:t> mathematics in 5 hours</a:t>
            </a:r>
          </a:p>
          <a:p>
            <a:pPr lvl="1"/>
            <a:r>
              <a:rPr lang="en-US" dirty="0"/>
              <a:t>Needs practice</a:t>
            </a:r>
          </a:p>
          <a:p>
            <a:pPr lvl="1"/>
            <a:r>
              <a:rPr lang="en-US" dirty="0"/>
              <a:t>Get a feeling for concepts</a:t>
            </a:r>
          </a:p>
          <a:p>
            <a:pPr lvl="1"/>
            <a:r>
              <a:rPr lang="en-US" dirty="0"/>
              <a:t>Learn where to look</a:t>
            </a:r>
          </a:p>
          <a:p>
            <a:r>
              <a:rPr lang="en-US" dirty="0"/>
              <a:t>Exercises:</a:t>
            </a:r>
          </a:p>
          <a:p>
            <a:pPr lvl="1"/>
            <a:r>
              <a:rPr lang="en-US" dirty="0"/>
              <a:t>The math exercises are </a:t>
            </a:r>
            <a:r>
              <a:rPr lang="en-US" i="1" dirty="0"/>
              <a:t>today!</a:t>
            </a:r>
          </a:p>
          <a:p>
            <a:pPr lvl="1"/>
            <a:r>
              <a:rPr lang="en-US" dirty="0"/>
              <a:t>Use the lecture notes when needed</a:t>
            </a:r>
          </a:p>
        </p:txBody>
      </p:sp>
    </p:spTree>
    <p:extLst>
      <p:ext uri="{BB962C8B-B14F-4D97-AF65-F5344CB8AC3E}">
        <p14:creationId xmlns:p14="http://schemas.microsoft.com/office/powerpoint/2010/main" val="3320761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fade">
                                      <p:cBhvr>
                                        <p:cTn id="35" dur="500"/>
                                        <p:tgtEl>
                                          <p:spTgt spid="3">
                                            <p:txEl>
                                              <p:pRg st="8" end="8"/>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
                                            <p:txEl>
                                              <p:pRg st="9" end="9"/>
                                            </p:txEl>
                                          </p:spTgt>
                                        </p:tgtEl>
                                        <p:attrNameLst>
                                          <p:attrName>style.visibility</p:attrName>
                                        </p:attrNameLst>
                                      </p:cBhvr>
                                      <p:to>
                                        <p:strVal val="visible"/>
                                      </p:to>
                                    </p:set>
                                    <p:animEffect transition="in" filter="fade">
                                      <p:cBhvr>
                                        <p:cTn id="38"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1EBB8A-D796-EC4D-BCAB-D3D7F254B07A}"/>
              </a:ext>
            </a:extLst>
          </p:cNvPr>
          <p:cNvSpPr>
            <a:spLocks noGrp="1"/>
          </p:cNvSpPr>
          <p:nvPr>
            <p:ph type="title"/>
          </p:nvPr>
        </p:nvSpPr>
        <p:spPr/>
        <p:txBody>
          <a:bodyPr/>
          <a:lstStyle/>
          <a:p>
            <a:r>
              <a:rPr lang="en-US" dirty="0"/>
              <a:t>What </a:t>
            </a:r>
            <a:r>
              <a:rPr lang="en-US" i="1" dirty="0"/>
              <a:t>is</a:t>
            </a:r>
            <a:r>
              <a:rPr lang="en-US" dirty="0"/>
              <a:t> mathematics?</a:t>
            </a:r>
          </a:p>
        </p:txBody>
      </p:sp>
      <p:sp>
        <p:nvSpPr>
          <p:cNvPr id="3" name="Text Placeholder 2">
            <a:extLst>
              <a:ext uri="{FF2B5EF4-FFF2-40B4-BE49-F238E27FC236}">
                <a16:creationId xmlns:a16="http://schemas.microsoft.com/office/drawing/2014/main" id="{188926F4-F821-1C4C-B901-F1B2FD4A1522}"/>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556416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50027-89AB-9742-8408-CF18EAAF0E9F}"/>
              </a:ext>
            </a:extLst>
          </p:cNvPr>
          <p:cNvSpPr>
            <a:spLocks noGrp="1"/>
          </p:cNvSpPr>
          <p:nvPr>
            <p:ph type="title"/>
          </p:nvPr>
        </p:nvSpPr>
        <p:spPr/>
        <p:txBody>
          <a:bodyPr/>
          <a:lstStyle/>
          <a:p>
            <a:r>
              <a:rPr lang="en-US" dirty="0"/>
              <a:t>Quote from Wikipedia</a:t>
            </a:r>
          </a:p>
        </p:txBody>
      </p:sp>
      <p:sp>
        <p:nvSpPr>
          <p:cNvPr id="3" name="Content Placeholder 2">
            <a:extLst>
              <a:ext uri="{FF2B5EF4-FFF2-40B4-BE49-F238E27FC236}">
                <a16:creationId xmlns:a16="http://schemas.microsoft.com/office/drawing/2014/main" id="{53C5CBDA-3A9B-2645-AB3B-C7F0895A318F}"/>
              </a:ext>
            </a:extLst>
          </p:cNvPr>
          <p:cNvSpPr>
            <a:spLocks noGrp="1"/>
          </p:cNvSpPr>
          <p:nvPr>
            <p:ph idx="1"/>
          </p:nvPr>
        </p:nvSpPr>
        <p:spPr>
          <a:xfrm>
            <a:off x="838200" y="1825625"/>
            <a:ext cx="10515600" cy="3900261"/>
          </a:xfrm>
        </p:spPr>
        <p:txBody>
          <a:bodyPr>
            <a:normAutofit fontScale="70000" lnSpcReduction="20000"/>
          </a:bodyPr>
          <a:lstStyle/>
          <a:p>
            <a:pPr>
              <a:lnSpc>
                <a:spcPct val="140000"/>
              </a:lnSpc>
            </a:pPr>
            <a:r>
              <a:rPr lang="en-US" b="1" dirty="0"/>
              <a:t>Mathematics</a:t>
            </a:r>
            <a:r>
              <a:rPr lang="en-US" dirty="0"/>
              <a:t> (from Ancient Greek </a:t>
            </a:r>
            <a:r>
              <a:rPr lang="en-US" dirty="0" err="1"/>
              <a:t>μ</a:t>
            </a:r>
            <a:r>
              <a:rPr lang="en-US" dirty="0"/>
              <a:t>α</a:t>
            </a:r>
            <a:r>
              <a:rPr lang="en-US" dirty="0" err="1"/>
              <a:t>θημ</a:t>
            </a:r>
            <a:r>
              <a:rPr lang="en-US" dirty="0"/>
              <a:t>α; </a:t>
            </a:r>
            <a:r>
              <a:rPr lang="en-US" dirty="0" err="1"/>
              <a:t>máthēma</a:t>
            </a:r>
            <a:r>
              <a:rPr lang="en-US" dirty="0"/>
              <a:t>: ‘knowledge, study, learning’) is an area of knowledge that includes such topics as numbers (</a:t>
            </a:r>
            <a:r>
              <a:rPr lang="en-US" b="1" dirty="0"/>
              <a:t>arithmetic and number theory</a:t>
            </a:r>
            <a:r>
              <a:rPr lang="en-US" dirty="0"/>
              <a:t>), formulas and related structures (</a:t>
            </a:r>
            <a:r>
              <a:rPr lang="en-US" b="1" dirty="0"/>
              <a:t>algebra</a:t>
            </a:r>
            <a:r>
              <a:rPr lang="en-US" dirty="0"/>
              <a:t>), shapes and the spaces in which they are contained (</a:t>
            </a:r>
            <a:r>
              <a:rPr lang="en-US" b="1" dirty="0"/>
              <a:t>geometry</a:t>
            </a:r>
            <a:r>
              <a:rPr lang="en-US" dirty="0"/>
              <a:t>), and quantities and their changes (</a:t>
            </a:r>
            <a:r>
              <a:rPr lang="en-US" b="1" dirty="0"/>
              <a:t>calculus and analysis</a:t>
            </a:r>
            <a:r>
              <a:rPr lang="en-US" dirty="0"/>
              <a:t>). Most mathematical activity involves the use of </a:t>
            </a:r>
            <a:r>
              <a:rPr lang="en-US" b="1" dirty="0"/>
              <a:t>pure reason to discover or prove </a:t>
            </a:r>
            <a:r>
              <a:rPr lang="en-US" dirty="0"/>
              <a:t>the properties of abstract objects, which consist of either abstractions from nature or—in modern mathematics—entities that are stipulated with certain properties, called </a:t>
            </a:r>
            <a:r>
              <a:rPr lang="en-US" b="1" dirty="0"/>
              <a:t>axioms</a:t>
            </a:r>
            <a:r>
              <a:rPr lang="en-US" dirty="0"/>
              <a:t>. A mathematical </a:t>
            </a:r>
            <a:r>
              <a:rPr lang="en-US" b="1" dirty="0"/>
              <a:t>proof</a:t>
            </a:r>
            <a:r>
              <a:rPr lang="en-US" dirty="0"/>
              <a:t> consists of a succession of applications of some deductive rules to already known results, including previously proved theorems, axioms and (in case of abstraction from nature) some basic properties that are considered as true starting points of the theory under consideration. </a:t>
            </a:r>
          </a:p>
          <a:p>
            <a:pPr>
              <a:lnSpc>
                <a:spcPct val="140000"/>
              </a:lnSpc>
            </a:pPr>
            <a:endParaRPr lang="en-US" dirty="0"/>
          </a:p>
        </p:txBody>
      </p:sp>
      <p:sp>
        <p:nvSpPr>
          <p:cNvPr id="4" name="TextBox 3">
            <a:extLst>
              <a:ext uri="{FF2B5EF4-FFF2-40B4-BE49-F238E27FC236}">
                <a16:creationId xmlns:a16="http://schemas.microsoft.com/office/drawing/2014/main" id="{A349056F-A452-A245-85E1-EA3C75B4A27C}"/>
              </a:ext>
            </a:extLst>
          </p:cNvPr>
          <p:cNvSpPr txBox="1"/>
          <p:nvPr/>
        </p:nvSpPr>
        <p:spPr>
          <a:xfrm>
            <a:off x="5987143" y="5725886"/>
            <a:ext cx="5442857" cy="369332"/>
          </a:xfrm>
          <a:prstGeom prst="rect">
            <a:avLst/>
          </a:prstGeom>
          <a:noFill/>
        </p:spPr>
        <p:txBody>
          <a:bodyPr wrap="square" rtlCol="0">
            <a:spAutoFit/>
          </a:bodyPr>
          <a:lstStyle/>
          <a:p>
            <a:r>
              <a:rPr lang="en-US" i="1" dirty="0">
                <a:latin typeface="Times New Roman" panose="02020603050405020304" pitchFamily="18" charset="0"/>
                <a:cs typeface="Times New Roman" panose="02020603050405020304" pitchFamily="18" charset="0"/>
              </a:rPr>
              <a:t>https://</a:t>
            </a:r>
            <a:r>
              <a:rPr lang="en-US" i="1" dirty="0" err="1">
                <a:latin typeface="Times New Roman" panose="02020603050405020304" pitchFamily="18" charset="0"/>
                <a:cs typeface="Times New Roman" panose="02020603050405020304" pitchFamily="18" charset="0"/>
              </a:rPr>
              <a:t>en.wikipedia.org</a:t>
            </a:r>
            <a:r>
              <a:rPr lang="en-US" i="1" dirty="0">
                <a:latin typeface="Times New Roman" panose="02020603050405020304" pitchFamily="18" charset="0"/>
                <a:cs typeface="Times New Roman" panose="02020603050405020304" pitchFamily="18" charset="0"/>
              </a:rPr>
              <a:t>/w/</a:t>
            </a:r>
            <a:r>
              <a:rPr lang="en-US" i="1" dirty="0" err="1">
                <a:latin typeface="Times New Roman" panose="02020603050405020304" pitchFamily="18" charset="0"/>
                <a:cs typeface="Times New Roman" panose="02020603050405020304" pitchFamily="18" charset="0"/>
              </a:rPr>
              <a:t>index.php?title</a:t>
            </a:r>
            <a:r>
              <a:rPr lang="en-US" i="1" dirty="0">
                <a:latin typeface="Times New Roman" panose="02020603050405020304" pitchFamily="18" charset="0"/>
                <a:cs typeface="Times New Roman" panose="02020603050405020304" pitchFamily="18" charset="0"/>
              </a:rPr>
              <a:t>=Mathematics</a:t>
            </a:r>
          </a:p>
        </p:txBody>
      </p:sp>
    </p:spTree>
    <p:extLst>
      <p:ext uri="{BB962C8B-B14F-4D97-AF65-F5344CB8AC3E}">
        <p14:creationId xmlns:p14="http://schemas.microsoft.com/office/powerpoint/2010/main" val="24316728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0F02F-1125-2547-8300-6E0AE431774A}"/>
              </a:ext>
            </a:extLst>
          </p:cNvPr>
          <p:cNvSpPr>
            <a:spLocks noGrp="1"/>
          </p:cNvSpPr>
          <p:nvPr>
            <p:ph type="title"/>
          </p:nvPr>
        </p:nvSpPr>
        <p:spPr/>
        <p:txBody>
          <a:bodyPr/>
          <a:lstStyle/>
          <a:p>
            <a:r>
              <a:rPr lang="en-US" dirty="0"/>
              <a:t>The language of science</a:t>
            </a:r>
          </a:p>
        </p:txBody>
      </p:sp>
      <p:sp>
        <p:nvSpPr>
          <p:cNvPr id="3" name="Content Placeholder 2">
            <a:extLst>
              <a:ext uri="{FF2B5EF4-FFF2-40B4-BE49-F238E27FC236}">
                <a16:creationId xmlns:a16="http://schemas.microsoft.com/office/drawing/2014/main" id="{3DE83337-7623-3F44-A268-49380339CAE0}"/>
              </a:ext>
            </a:extLst>
          </p:cNvPr>
          <p:cNvSpPr>
            <a:spLocks noGrp="1"/>
          </p:cNvSpPr>
          <p:nvPr>
            <p:ph idx="1"/>
          </p:nvPr>
        </p:nvSpPr>
        <p:spPr/>
        <p:txBody>
          <a:bodyPr/>
          <a:lstStyle/>
          <a:p>
            <a:r>
              <a:rPr lang="en-US" dirty="0"/>
              <a:t>Models to describe physical phenomena</a:t>
            </a:r>
          </a:p>
          <a:p>
            <a:r>
              <a:rPr lang="en-US" dirty="0"/>
              <a:t>Mathematics is the language of these models</a:t>
            </a:r>
          </a:p>
          <a:p>
            <a:r>
              <a:rPr lang="en-US" dirty="0"/>
              <a:t>Example: The postulates of quantum mechanics</a:t>
            </a:r>
          </a:p>
          <a:p>
            <a:r>
              <a:rPr lang="en-US" dirty="0"/>
              <a:t>Isn’t it strange, that mathematics can accurately describe nature?</a:t>
            </a:r>
          </a:p>
        </p:txBody>
      </p:sp>
    </p:spTree>
    <p:extLst>
      <p:ext uri="{BB962C8B-B14F-4D97-AF65-F5344CB8AC3E}">
        <p14:creationId xmlns:p14="http://schemas.microsoft.com/office/powerpoint/2010/main" val="2663852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27609</TotalTime>
  <Words>1755</Words>
  <Application>Microsoft Macintosh PowerPoint</Application>
  <PresentationFormat>Widescreen</PresentationFormat>
  <Paragraphs>191</Paragraphs>
  <Slides>38</Slides>
  <Notes>18</Notes>
  <HiddenSlides>6</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38</vt:i4>
      </vt:variant>
    </vt:vector>
  </HeadingPairs>
  <TitlesOfParts>
    <vt:vector size="44" baseType="lpstr">
      <vt:lpstr>Arial</vt:lpstr>
      <vt:lpstr>Avenir Book</vt:lpstr>
      <vt:lpstr>Avenir Light</vt:lpstr>
      <vt:lpstr>Calibri</vt:lpstr>
      <vt:lpstr>Times New Roman</vt:lpstr>
      <vt:lpstr>Office Theme</vt:lpstr>
      <vt:lpstr>PowerPoint Presentation</vt:lpstr>
      <vt:lpstr>Where to find the material</vt:lpstr>
      <vt:lpstr>About these lectures</vt:lpstr>
      <vt:lpstr>Why learn mathematics?</vt:lpstr>
      <vt:lpstr>PowerPoint Presentation</vt:lpstr>
      <vt:lpstr>Idea behind lectures</vt:lpstr>
      <vt:lpstr>What is mathematics?</vt:lpstr>
      <vt:lpstr>Quote from Wikipedia</vt:lpstr>
      <vt:lpstr>The language of science</vt:lpstr>
      <vt:lpstr>A mathematical roadmap</vt:lpstr>
      <vt:lpstr>A look at the roadmap</vt:lpstr>
      <vt:lpstr>At the core: Logic and set theory</vt:lpstr>
      <vt:lpstr>Naïve set theory</vt:lpstr>
      <vt:lpstr>Russell’s paradox (1902)</vt:lpstr>
      <vt:lpstr>More set operations</vt:lpstr>
      <vt:lpstr>Functions</vt:lpstr>
      <vt:lpstr>Zermelo-Fraenkel set theory with axiom of choice (ZFC) </vt:lpstr>
      <vt:lpstr>Number systems</vt:lpstr>
      <vt:lpstr>Natural numbers</vt:lpstr>
      <vt:lpstr>Integers</vt:lpstr>
      <vt:lpstr>Rational numbers</vt:lpstr>
      <vt:lpstr>Real numbers</vt:lpstr>
      <vt:lpstr>Complex numbers</vt:lpstr>
      <vt:lpstr>Geometric interpretation</vt:lpstr>
      <vt:lpstr>Fundamental theorem of algebra</vt:lpstr>
      <vt:lpstr>Euclidean space</vt:lpstr>
      <vt:lpstr>Tuples of real or complex numbers</vt:lpstr>
      <vt:lpstr>The Schrödinger equation</vt:lpstr>
      <vt:lpstr>Vectors</vt:lpstr>
      <vt:lpstr>PowerPoint Presentation</vt:lpstr>
      <vt:lpstr>PowerPoint Presentation</vt:lpstr>
      <vt:lpstr>Example: inner product with std basis</vt:lpstr>
      <vt:lpstr>Example: Norm of vector</vt:lpstr>
      <vt:lpstr>Example: scalar multiplication and addition</vt:lpstr>
      <vt:lpstr>Linear transformation</vt:lpstr>
      <vt:lpstr>Examples</vt:lpstr>
      <vt:lpstr>Linear transformations and matrices</vt:lpstr>
      <vt:lpstr>End of lecture 1</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Simen Kvaal</dc:creator>
  <cp:lastModifiedBy>Simen Kvaal</cp:lastModifiedBy>
  <cp:revision>63</cp:revision>
  <dcterms:created xsi:type="dcterms:W3CDTF">2022-09-11T10:09:47Z</dcterms:created>
  <dcterms:modified xsi:type="dcterms:W3CDTF">2024-09-08T15:02:11Z</dcterms:modified>
</cp:coreProperties>
</file>